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1"/>
  </p:notesMasterIdLst>
  <p:sldIdLst>
    <p:sldId id="295" r:id="rId2"/>
    <p:sldId id="258" r:id="rId3"/>
    <p:sldId id="296" r:id="rId4"/>
    <p:sldId id="297" r:id="rId5"/>
    <p:sldId id="259" r:id="rId6"/>
    <p:sldId id="279" r:id="rId7"/>
    <p:sldId id="280" r:id="rId8"/>
    <p:sldId id="282" r:id="rId9"/>
    <p:sldId id="263" r:id="rId10"/>
    <p:sldId id="281" r:id="rId11"/>
    <p:sldId id="291" r:id="rId12"/>
    <p:sldId id="294" r:id="rId13"/>
    <p:sldId id="292" r:id="rId14"/>
    <p:sldId id="293" r:id="rId15"/>
    <p:sldId id="276" r:id="rId16"/>
    <p:sldId id="277" r:id="rId17"/>
    <p:sldId id="269" r:id="rId18"/>
    <p:sldId id="278" r:id="rId19"/>
    <p:sldId id="286" r:id="rId20"/>
    <p:sldId id="265" r:id="rId21"/>
    <p:sldId id="285" r:id="rId22"/>
    <p:sldId id="272" r:id="rId23"/>
    <p:sldId id="287" r:id="rId24"/>
    <p:sldId id="288" r:id="rId25"/>
    <p:sldId id="266" r:id="rId26"/>
    <p:sldId id="289" r:id="rId27"/>
    <p:sldId id="290" r:id="rId28"/>
    <p:sldId id="298" r:id="rId29"/>
    <p:sldId id="299" r:id="rId30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 userDrawn="1">
          <p15:clr>
            <a:srgbClr val="A4A3A4"/>
          </p15:clr>
        </p15:guide>
        <p15:guide id="2" orient="horz" pos="4178" userDrawn="1">
          <p15:clr>
            <a:srgbClr val="A4A3A4"/>
          </p15:clr>
        </p15:guide>
        <p15:guide id="3" orient="horz" pos="890" userDrawn="1">
          <p15:clr>
            <a:srgbClr val="A4A3A4"/>
          </p15:clr>
        </p15:guide>
        <p15:guide id="4" orient="horz" pos="187" userDrawn="1">
          <p15:clr>
            <a:srgbClr val="A4A3A4"/>
          </p15:clr>
        </p15:guide>
        <p15:guide id="5" pos="3749" userDrawn="1">
          <p15:clr>
            <a:srgbClr val="A4A3A4"/>
          </p15:clr>
        </p15:guide>
        <p15:guide id="6" pos="272" userDrawn="1">
          <p15:clr>
            <a:srgbClr val="A4A3A4"/>
          </p15:clr>
        </p15:guide>
        <p15:guide id="7" pos="7408" userDrawn="1">
          <p15:clr>
            <a:srgbClr val="A4A3A4"/>
          </p15:clr>
        </p15:guide>
        <p15:guide id="8" pos="2540" userDrawn="1">
          <p15:clr>
            <a:srgbClr val="A4A3A4"/>
          </p15:clr>
        </p15:guide>
        <p15:guide id="9" pos="2691" userDrawn="1">
          <p15:clr>
            <a:srgbClr val="A4A3A4"/>
          </p15:clr>
        </p15:guide>
        <p15:guide id="10" pos="3900" userDrawn="1">
          <p15:clr>
            <a:srgbClr val="A4A3A4"/>
          </p15:clr>
        </p15:guide>
        <p15:guide id="11" pos="4989" userDrawn="1">
          <p15:clr>
            <a:srgbClr val="A4A3A4"/>
          </p15:clr>
        </p15:guide>
        <p15:guide id="12" pos="51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8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8" autoAdjust="0"/>
    <p:restoredTop sz="85915" autoAdjust="0"/>
  </p:normalViewPr>
  <p:slideViewPr>
    <p:cSldViewPr showGuides="1">
      <p:cViewPr varScale="1">
        <p:scale>
          <a:sx n="94" d="100"/>
          <a:sy n="94" d="100"/>
        </p:scale>
        <p:origin x="1170" y="90"/>
      </p:cViewPr>
      <p:guideLst>
        <p:guide orient="horz" pos="3884"/>
        <p:guide orient="horz" pos="4178"/>
        <p:guide orient="horz" pos="890"/>
        <p:guide orient="horz" pos="187"/>
        <p:guide pos="3749"/>
        <p:guide pos="272"/>
        <p:guide pos="7408"/>
        <p:guide pos="2540"/>
        <p:guide pos="2691"/>
        <p:guide pos="3900"/>
        <p:guide pos="4989"/>
        <p:guide pos="51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08B81-6F93-4540-A02B-C78B70B7B557}" type="datetimeFigureOut">
              <a:rPr lang="en-US" smtClean="0"/>
              <a:t>6/16/2020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8B40A-5FE4-46E4-8C01-990DC147B4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56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8B40A-5FE4-46E4-8C01-990DC147B4C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090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8B40A-5FE4-46E4-8C01-990DC147B4C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502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8B40A-5FE4-46E4-8C01-990DC147B4C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05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8B40A-5FE4-46E4-8C01-990DC147B4C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859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8B40A-5FE4-46E4-8C01-990DC147B4C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06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8B40A-5FE4-46E4-8C01-990DC147B4C6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853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8B40A-5FE4-46E4-8C01-990DC147B4C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860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8B40A-5FE4-46E4-8C01-990DC147B4C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89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8B40A-5FE4-46E4-8C01-990DC147B4C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495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8B40A-5FE4-46E4-8C01-990DC147B4C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218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8B40A-5FE4-46E4-8C01-990DC147B4C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018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8B40A-5FE4-46E4-8C01-990DC147B4C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385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8B40A-5FE4-46E4-8C01-990DC147B4C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725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8B40A-5FE4-46E4-8C01-990DC147B4C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377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8B40A-5FE4-46E4-8C01-990DC147B4C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455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6117803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Picture Placeholder Title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0" y="1980000"/>
            <a:ext cx="12192000" cy="2998800"/>
          </a:xfrm>
          <a:custGeom>
            <a:avLst/>
            <a:gdLst/>
            <a:ahLst/>
            <a:cxnLst/>
            <a:rect l="l" t="t" r="r" b="b"/>
            <a:pathLst>
              <a:path w="9144000" h="2998800">
                <a:moveTo>
                  <a:pt x="950400" y="0"/>
                </a:moveTo>
                <a:lnTo>
                  <a:pt x="9144000" y="0"/>
                </a:lnTo>
                <a:lnTo>
                  <a:pt x="9144000" y="2394000"/>
                </a:lnTo>
                <a:lnTo>
                  <a:pt x="6109200" y="2394000"/>
                </a:lnTo>
                <a:lnTo>
                  <a:pt x="6109200" y="2998800"/>
                </a:lnTo>
                <a:lnTo>
                  <a:pt x="0" y="2998800"/>
                </a:lnTo>
                <a:lnTo>
                  <a:pt x="0" y="936000"/>
                </a:lnTo>
                <a:lnTo>
                  <a:pt x="950400" y="936000"/>
                </a:lnTo>
                <a:close/>
              </a:path>
            </a:pathLst>
          </a:custGeom>
        </p:spPr>
        <p:txBody>
          <a:bodyPr anchor="b"/>
          <a:lstStyle>
            <a:lvl1pPr marL="322263" indent="0">
              <a:buNone/>
              <a:defRPr sz="1200" baseline="0"/>
            </a:lvl1pPr>
          </a:lstStyle>
          <a:p>
            <a:r>
              <a:rPr lang="en-US" dirty="0" smtClean="0"/>
              <a:t>Click to add image</a:t>
            </a:r>
            <a:br>
              <a:rPr lang="en-US" dirty="0" smtClean="0"/>
            </a:br>
            <a:r>
              <a:rPr lang="en-US" dirty="0" smtClean="0"/>
              <a:t>(Rectangular images fit best, do not stretch image to fit)</a:t>
            </a:r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1270000" y="295200"/>
            <a:ext cx="10485200" cy="1684800"/>
          </a:xfrm>
        </p:spPr>
        <p:txBody>
          <a:bodyPr anchor="t" anchorCtr="0">
            <a:noAutofit/>
          </a:bodyPr>
          <a:lstStyle>
            <a:lvl1pPr marL="0" indent="0">
              <a:lnSpc>
                <a:spcPct val="82000"/>
              </a:lnSpc>
              <a:defRPr sz="4000" b="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Credit Suisse Headline font 40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Add title line 2</a:t>
            </a:r>
            <a:br>
              <a:rPr lang="en-US" dirty="0" smtClean="0"/>
            </a:br>
            <a:r>
              <a:rPr lang="en-US" dirty="0" smtClean="0"/>
              <a:t>Add subtitle</a:t>
            </a:r>
            <a:endParaRPr lang="en-US" dirty="0"/>
          </a:p>
        </p:txBody>
      </p:sp>
      <p:pic>
        <p:nvPicPr>
          <p:cNvPr id="10" name="Logo_large" descr="AQAAAAAQAM8tiZQyq7JBnY6i2xxAS/7fWQy5iyK2VCY1hCtIJSGjtDh8ZijZKtG9+OfBy0FQZ7sfQErsriyUmMHQRFeyzuiV8qGwl7+p+wuAt4ubg6oz8GtBNuYpwzeSdGQXSnDEhO9AZien7u/3YvThAP6UbX6rnOTkZs2gD9OoCS5mgr2r7t/n4Wx72DGAd0QfWj4r2Wx+ASvxzfngly8tBCKkH9ZrAvs5tW+DLgyYhMw7EiBT4zN7339uDfAD/O5zAXd5ot2n1eEHVGRYsDrcFTma03/HkdGTu0X+OPr2ODFnRlLFbfjtv/59qJKelBTUV5b86AsFwzN1XVbWEKu/9rB9Y93lTYlDUByGuyTdyKP2pQAyxmuz7L8tNa8HK33VLZvmkjrFZf9zm5I88aO2aSgXYTEQ9NHyiP5Pnro80pKI51qM50B/WVTNmJTp/noDixfie9kZ7Hu4541T9F38EuiYgos0/8Hu6/TNh40YOGcAD+I1MAHiMvApERPdmPBsCSubMcYwmiPqMkq5BCTw42bN0UU=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055899" y="5869447"/>
            <a:ext cx="2726400" cy="483678"/>
          </a:xfrm>
          <a:prstGeom prst="rect">
            <a:avLst/>
          </a:prstGeom>
        </p:spPr>
      </p:pic>
      <p:sp>
        <p:nvSpPr>
          <p:cNvPr id="4" name="Legal Entity Date Classification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262400" y="5288400"/>
            <a:ext cx="3076800" cy="1087200"/>
          </a:xfrm>
        </p:spPr>
        <p:txBody>
          <a:bodyPr anchor="b"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smtClean="0"/>
              <a:t>LEGAL ENTITY</a:t>
            </a:r>
            <a:br>
              <a:rPr lang="en-US" dirty="0" smtClean="0"/>
            </a:br>
            <a:r>
              <a:rPr lang="en-US" dirty="0" smtClean="0"/>
              <a:t>Department or author</a:t>
            </a:r>
            <a:br>
              <a:rPr lang="en-US" dirty="0" smtClean="0"/>
            </a:br>
            <a:r>
              <a:rPr lang="en-US" dirty="0" smtClean="0"/>
              <a:t>Department or author</a:t>
            </a:r>
            <a:br>
              <a:rPr lang="en-US" dirty="0" smtClean="0"/>
            </a:br>
            <a:r>
              <a:rPr lang="en-US" dirty="0" smtClean="0"/>
              <a:t>Month Day, Year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577403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49121122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 bwMode="gray"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271434" y="3657600"/>
            <a:ext cx="7920567" cy="25056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 smtClean="0"/>
              <a:t>Click icon to add image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159750" y="1412875"/>
            <a:ext cx="3600249" cy="1980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71434" y="1412875"/>
            <a:ext cx="3649133" cy="1980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7200" y="1412875"/>
            <a:ext cx="3600451" cy="4752975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 smtClean="0"/>
              <a:t>Three text columns with picture</a:t>
            </a:r>
            <a:br>
              <a:rPr lang="en-US" dirty="0" smtClean="0"/>
            </a:br>
            <a:r>
              <a:rPr lang="en-US" dirty="0" smtClean="0"/>
              <a:t>(Subtitle text Credit Suisse Gr</a:t>
            </a:r>
            <a:r>
              <a:rPr lang="pl-PL" dirty="0" smtClean="0"/>
              <a:t>a</a:t>
            </a:r>
            <a:r>
              <a:rPr lang="en-US" dirty="0" smtClean="0"/>
              <a:t>y 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197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e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75286488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 bwMode="gray"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067200" y="2386800"/>
            <a:ext cx="9124800" cy="35244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 smtClean="0"/>
              <a:t>Click icon to add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 smtClean="0"/>
              <a:t>Section divider</a:t>
            </a:r>
            <a:br>
              <a:rPr lang="en-US" dirty="0" smtClean="0"/>
            </a:br>
            <a:r>
              <a:rPr lang="en-US" dirty="0" smtClean="0"/>
              <a:t>(Subtitle text Credit Suisse Gr</a:t>
            </a:r>
            <a:r>
              <a:rPr lang="pl-PL" dirty="0" smtClean="0"/>
              <a:t>a</a:t>
            </a:r>
            <a:r>
              <a:rPr lang="en-US" dirty="0" smtClean="0"/>
              <a:t>y 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31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 with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6169279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 bwMode="gray"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9" name="Infographic Background"/>
          <p:cNvSpPr/>
          <p:nvPr userDrawn="1"/>
        </p:nvSpPr>
        <p:spPr bwMode="gray">
          <a:xfrm>
            <a:off x="4271434" y="1411201"/>
            <a:ext cx="7930167" cy="2916225"/>
          </a:xfrm>
          <a:prstGeom prst="rect">
            <a:avLst/>
          </a:prstGeom>
          <a:solidFill>
            <a:srgbClr val="E6E7E8"/>
          </a:solidFill>
        </p:spPr>
        <p:txBody>
          <a:bodyPr rot="0" spcFirstLastPara="0" vertOverflow="overflow" horzOverflow="overflow" vert="horz" wrap="square" lIns="36005" tIns="36005" rIns="36005" bIns="360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68288" indent="-268288" algn="ctr">
              <a:spcBef>
                <a:spcPts val="0"/>
              </a:spcBef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1400" dirty="0" smtClean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71434" y="4629600"/>
            <a:ext cx="7488567" cy="15336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7200" y="1411201"/>
            <a:ext cx="3600451" cy="4752975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 smtClean="0"/>
              <a:t>Two text columns with infographic</a:t>
            </a:r>
            <a:br>
              <a:rPr lang="en-US" dirty="0" smtClean="0"/>
            </a:br>
            <a:r>
              <a:rPr lang="en-US" dirty="0" smtClean="0"/>
              <a:t>(Subtitle text Credit Suisse Gr</a:t>
            </a:r>
            <a:r>
              <a:rPr lang="pl-PL" dirty="0" smtClean="0"/>
              <a:t>a</a:t>
            </a:r>
            <a:r>
              <a:rPr lang="en-US" dirty="0" smtClean="0"/>
              <a:t>y 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922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ext column with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715115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 bwMode="gray"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15" name="Graph Source 1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191251" y="5792400"/>
            <a:ext cx="5568949" cy="373450"/>
          </a:xfrm>
        </p:spPr>
        <p:txBody>
          <a:bodyPr anchor="b"/>
          <a:lstStyle>
            <a:lvl1pPr marL="0" indent="0">
              <a:buNone/>
              <a:defRPr sz="800"/>
            </a:lvl1pPr>
          </a:lstStyle>
          <a:p>
            <a:pPr lvl="0"/>
            <a:r>
              <a:rPr lang="en-US" dirty="0" smtClean="0"/>
              <a:t>Source/Note</a:t>
            </a:r>
          </a:p>
        </p:txBody>
      </p:sp>
      <p:sp>
        <p:nvSpPr>
          <p:cNvPr id="9" name="Graph Placeholder 1"/>
          <p:cNvSpPr>
            <a:spLocks noGrp="1"/>
          </p:cNvSpPr>
          <p:nvPr>
            <p:ph type="chart" sz="quarter" idx="14"/>
          </p:nvPr>
        </p:nvSpPr>
        <p:spPr bwMode="gray">
          <a:xfrm>
            <a:off x="6191251" y="2041200"/>
            <a:ext cx="5568949" cy="37512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chart</a:t>
            </a:r>
            <a:endParaRPr lang="en-US" dirty="0" smtClean="0"/>
          </a:p>
        </p:txBody>
      </p:sp>
      <p:sp>
        <p:nvSpPr>
          <p:cNvPr id="13" name="Graph Description 1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191251" y="1598400"/>
            <a:ext cx="5568949" cy="4428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smtClean="0"/>
              <a:t>Chart description</a:t>
            </a:r>
          </a:p>
        </p:txBody>
      </p:sp>
      <p:sp>
        <p:nvSpPr>
          <p:cNvPr id="11" name="Graph Title 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191251" y="1411200"/>
            <a:ext cx="5568949" cy="183600"/>
          </a:xfr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 smtClean="0"/>
              <a:t>Chart </a:t>
            </a:r>
            <a:r>
              <a:rPr lang="pl-PL" dirty="0" smtClean="0"/>
              <a:t>t</a:t>
            </a:r>
            <a:r>
              <a:rPr lang="en-US" dirty="0" err="1" smtClean="0"/>
              <a:t>itle</a:t>
            </a:r>
            <a:endParaRPr lang="en-US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7200" y="1411201"/>
            <a:ext cx="5524867" cy="4752975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 smtClean="0"/>
              <a:t>Chart with one text column</a:t>
            </a:r>
            <a:br>
              <a:rPr lang="en-US" dirty="0" smtClean="0"/>
            </a:br>
            <a:r>
              <a:rPr lang="en-US" dirty="0" smtClean="0"/>
              <a:t>(Subtitle text Credit Suisse Gr</a:t>
            </a:r>
            <a:r>
              <a:rPr lang="pl-PL" dirty="0" smtClean="0"/>
              <a:t>a</a:t>
            </a:r>
            <a:r>
              <a:rPr lang="en-US" dirty="0" smtClean="0"/>
              <a:t>y 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74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6846987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 bwMode="gray"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11" name="Graph Source 1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27200" y="5788800"/>
            <a:ext cx="11328400" cy="378000"/>
          </a:xfrm>
        </p:spPr>
        <p:txBody>
          <a:bodyPr anchor="b"/>
          <a:lstStyle>
            <a:lvl1pPr marL="0" indent="0">
              <a:buNone/>
              <a:defRPr sz="800" b="0"/>
            </a:lvl1pPr>
          </a:lstStyle>
          <a:p>
            <a:pPr lvl="0"/>
            <a:r>
              <a:rPr lang="en-US" dirty="0" smtClean="0"/>
              <a:t>Source/Note</a:t>
            </a:r>
          </a:p>
        </p:txBody>
      </p:sp>
      <p:sp>
        <p:nvSpPr>
          <p:cNvPr id="10" name="Graph Placeholder 1"/>
          <p:cNvSpPr>
            <a:spLocks noGrp="1"/>
          </p:cNvSpPr>
          <p:nvPr>
            <p:ph type="chart" sz="quarter" idx="15"/>
          </p:nvPr>
        </p:nvSpPr>
        <p:spPr bwMode="gray">
          <a:xfrm>
            <a:off x="427200" y="2041200"/>
            <a:ext cx="11328400" cy="37440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chart</a:t>
            </a:r>
            <a:endParaRPr lang="en-US" dirty="0" smtClean="0"/>
          </a:p>
        </p:txBody>
      </p:sp>
      <p:sp>
        <p:nvSpPr>
          <p:cNvPr id="8" name="Graph Description 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7200" y="1598400"/>
            <a:ext cx="11328400" cy="442800"/>
          </a:xfrm>
        </p:spPr>
        <p:txBody>
          <a:bodyPr/>
          <a:lstStyle>
            <a:lvl1pPr marL="0" indent="0">
              <a:buNone/>
              <a:defRPr sz="1200" b="0"/>
            </a:lvl1pPr>
          </a:lstStyle>
          <a:p>
            <a:pPr lvl="0"/>
            <a:r>
              <a:rPr lang="en-US" dirty="0" smtClean="0"/>
              <a:t>Chart description</a:t>
            </a:r>
          </a:p>
        </p:txBody>
      </p:sp>
      <p:sp>
        <p:nvSpPr>
          <p:cNvPr id="7" name="Graph Title 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7200" y="1412875"/>
            <a:ext cx="11328400" cy="183600"/>
          </a:xfr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 smtClean="0"/>
              <a:t>Chart </a:t>
            </a:r>
            <a:r>
              <a:rPr lang="pl-PL" dirty="0" smtClean="0"/>
              <a:t>t</a:t>
            </a:r>
            <a:r>
              <a:rPr lang="en-US" dirty="0" err="1" smtClean="0"/>
              <a:t>itle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 smtClean="0"/>
              <a:t>Chart only</a:t>
            </a:r>
            <a:br>
              <a:rPr lang="en-US" dirty="0" smtClean="0"/>
            </a:br>
            <a:r>
              <a:rPr lang="en-US" dirty="0" smtClean="0"/>
              <a:t>(Subtitle text Credit Suisse Gr</a:t>
            </a:r>
            <a:r>
              <a:rPr lang="pl-PL" dirty="0" smtClean="0"/>
              <a:t>a</a:t>
            </a:r>
            <a:r>
              <a:rPr lang="en-US" dirty="0" smtClean="0"/>
              <a:t>y 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07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7684308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 bwMode="gray"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6" name="Infographic Background"/>
          <p:cNvSpPr/>
          <p:nvPr userDrawn="1"/>
        </p:nvSpPr>
        <p:spPr bwMode="gray">
          <a:xfrm>
            <a:off x="431800" y="1412875"/>
            <a:ext cx="11760000" cy="4752975"/>
          </a:xfrm>
          <a:prstGeom prst="rect">
            <a:avLst/>
          </a:prstGeom>
          <a:solidFill>
            <a:srgbClr val="E6E7E8"/>
          </a:solidFill>
        </p:spPr>
        <p:txBody>
          <a:bodyPr rot="0" spcFirstLastPara="0" vertOverflow="overflow" horzOverflow="overflow" vert="horz" wrap="square" lIns="36005" tIns="36005" rIns="36005" bIns="360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68288" indent="-268288" algn="ctr">
              <a:spcBef>
                <a:spcPts val="0"/>
              </a:spcBef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1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 smtClean="0"/>
              <a:t>Infographic only</a:t>
            </a:r>
            <a:br>
              <a:rPr lang="en-US" dirty="0" smtClean="0"/>
            </a:br>
            <a:r>
              <a:rPr lang="en-US" dirty="0" smtClean="0"/>
              <a:t>(Subtitle text Credit Suisse Gr</a:t>
            </a:r>
            <a:r>
              <a:rPr lang="pl-PL" dirty="0" smtClean="0"/>
              <a:t>a</a:t>
            </a:r>
            <a:r>
              <a:rPr lang="en-US" dirty="0" smtClean="0"/>
              <a:t>y 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827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t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56141048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 bwMode="gray"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6" name="Print Screen Background"/>
          <p:cNvSpPr/>
          <p:nvPr userDrawn="1"/>
        </p:nvSpPr>
        <p:spPr bwMode="gray">
          <a:xfrm>
            <a:off x="431800" y="1412875"/>
            <a:ext cx="11760200" cy="4752975"/>
          </a:xfrm>
          <a:prstGeom prst="rect">
            <a:avLst/>
          </a:prstGeom>
          <a:solidFill>
            <a:srgbClr val="E6E7E8"/>
          </a:solidFill>
        </p:spPr>
        <p:txBody>
          <a:bodyPr rot="0" spcFirstLastPara="0" vertOverflow="overflow" horzOverflow="overflow" vert="horz" wrap="square" lIns="36005" tIns="36005" rIns="36005" bIns="360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68288" indent="-268288" algn="ctr">
              <a:spcBef>
                <a:spcPts val="0"/>
              </a:spcBef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1400" dirty="0" smtClean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268978" y="1530000"/>
            <a:ext cx="7488767" cy="37584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 smtClean="0"/>
              <a:t>Insert print screen from file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31800" y="1412875"/>
            <a:ext cx="3600451" cy="4752975"/>
          </a:xfrm>
        </p:spPr>
        <p:txBody>
          <a:bodyPr lIns="108000" tIns="108000" bIns="108000"/>
          <a:lstStyle/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 smtClean="0"/>
              <a:t>Print screen with description</a:t>
            </a:r>
            <a:br>
              <a:rPr lang="en-US" dirty="0" smtClean="0"/>
            </a:br>
            <a:r>
              <a:rPr lang="en-US" dirty="0" smtClean="0"/>
              <a:t>(Subtitle text Credit Suisse Gr</a:t>
            </a:r>
            <a:r>
              <a:rPr lang="pl-PL" dirty="0" smtClean="0"/>
              <a:t>a</a:t>
            </a:r>
            <a:r>
              <a:rPr lang="en-US" dirty="0" smtClean="0"/>
              <a:t>y 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197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13935731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"/>
          <p:cNvSpPr>
            <a:spLocks noGrp="1"/>
          </p:cNvSpPr>
          <p:nvPr>
            <p:ph type="sldNum" sz="quarter" idx="4"/>
          </p:nvPr>
        </p:nvSpPr>
        <p:spPr bwMode="gray">
          <a:xfrm>
            <a:off x="11275200" y="6534000"/>
            <a:ext cx="48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sz="half" idx="2"/>
          </p:nvPr>
        </p:nvSpPr>
        <p:spPr bwMode="gray">
          <a:xfrm>
            <a:off x="9595200" y="6534000"/>
            <a:ext cx="1488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ftr" sz="quarter" idx="3"/>
          </p:nvPr>
        </p:nvSpPr>
        <p:spPr bwMode="gray">
          <a:xfrm>
            <a:off x="2068800" y="6534000"/>
            <a:ext cx="71472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8" name="Text Placeholder Contact 2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159750" y="4586400"/>
            <a:ext cx="3600249" cy="12924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smtClean="0"/>
              <a:t>Author</a:t>
            </a:r>
            <a:br>
              <a:rPr lang="en-US" dirty="0" smtClean="0"/>
            </a:br>
            <a:r>
              <a:rPr lang="en-US" dirty="0" smtClean="0"/>
              <a:t>CREDIT SUISSE LEGAL ENTITY</a:t>
            </a:r>
            <a:br>
              <a:rPr lang="en-US" dirty="0" smtClean="0"/>
            </a:br>
            <a:r>
              <a:rPr lang="en-US" dirty="0" smtClean="0"/>
              <a:t>Department, Code</a:t>
            </a:r>
            <a:br>
              <a:rPr lang="en-US" dirty="0" smtClean="0"/>
            </a:br>
            <a:r>
              <a:rPr lang="en-US" dirty="0" smtClean="0"/>
              <a:t>Street 00 | 0000 Town | Country </a:t>
            </a:r>
            <a:br>
              <a:rPr lang="en-US" dirty="0" smtClean="0"/>
            </a:br>
            <a:r>
              <a:rPr lang="en-US" dirty="0" smtClean="0"/>
              <a:t>Phone +00 00 000 00 00</a:t>
            </a:r>
            <a:br>
              <a:rPr lang="en-US" dirty="0" smtClean="0"/>
            </a:br>
            <a:r>
              <a:rPr lang="en-US" dirty="0" smtClean="0"/>
              <a:t>lorem.ipsum@credit-suisse.com         credit-suisse.com</a:t>
            </a:r>
          </a:p>
        </p:txBody>
      </p:sp>
      <p:sp>
        <p:nvSpPr>
          <p:cNvPr id="7" name="Text Placeholder Contact 1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271434" y="4586400"/>
            <a:ext cx="3649133" cy="12924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smtClean="0"/>
              <a:t>Author</a:t>
            </a:r>
            <a:br>
              <a:rPr lang="en-US" dirty="0" smtClean="0"/>
            </a:br>
            <a:r>
              <a:rPr lang="en-US" dirty="0" smtClean="0"/>
              <a:t>CREDIT SUISSE LEGAL ENTITY</a:t>
            </a:r>
            <a:br>
              <a:rPr lang="en-US" dirty="0" smtClean="0"/>
            </a:br>
            <a:r>
              <a:rPr lang="en-US" dirty="0" smtClean="0"/>
              <a:t>Department, Code</a:t>
            </a:r>
            <a:br>
              <a:rPr lang="en-US" dirty="0" smtClean="0"/>
            </a:br>
            <a:r>
              <a:rPr lang="en-US" dirty="0" smtClean="0"/>
              <a:t>Street 00 | 0000 Town | Country </a:t>
            </a:r>
            <a:br>
              <a:rPr lang="en-US" dirty="0" smtClean="0"/>
            </a:br>
            <a:r>
              <a:rPr lang="en-US" dirty="0" smtClean="0"/>
              <a:t>Phone +00 00 000 00 00</a:t>
            </a:r>
            <a:br>
              <a:rPr lang="en-US" dirty="0" smtClean="0"/>
            </a:br>
            <a:r>
              <a:rPr lang="en-US" dirty="0" smtClean="0"/>
              <a:t>lorem.ipsum@credit-suisse.com         credit-suisse.com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 smtClean="0"/>
              <a:t>Contact slide </a:t>
            </a:r>
            <a:br>
              <a:rPr lang="en-US" dirty="0" smtClean="0"/>
            </a:br>
            <a:r>
              <a:rPr lang="en-US" dirty="0" smtClean="0"/>
              <a:t>(Subtitle text Credit Suisse Gr</a:t>
            </a:r>
            <a:r>
              <a:rPr lang="pl-PL" dirty="0" smtClean="0"/>
              <a:t>a</a:t>
            </a:r>
            <a:r>
              <a:rPr lang="en-US" dirty="0" smtClean="0"/>
              <a:t>y 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559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/>
          <p:cNvSpPr>
            <a:spLocks noGrp="1"/>
          </p:cNvSpPr>
          <p:nvPr>
            <p:ph type="sldNum" sz="quarter" idx="4"/>
          </p:nvPr>
        </p:nvSpPr>
        <p:spPr bwMode="gray">
          <a:xfrm>
            <a:off x="11275200" y="6534000"/>
            <a:ext cx="48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Date"/>
          <p:cNvSpPr>
            <a:spLocks noGrp="1"/>
          </p:cNvSpPr>
          <p:nvPr>
            <p:ph type="dt" sz="half" idx="2"/>
          </p:nvPr>
        </p:nvSpPr>
        <p:spPr bwMode="gray">
          <a:xfrm>
            <a:off x="9595200" y="6534000"/>
            <a:ext cx="1488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3" name="Footer"/>
          <p:cNvSpPr>
            <a:spLocks noGrp="1"/>
          </p:cNvSpPr>
          <p:nvPr>
            <p:ph type="ftr" sz="quarter" idx="3"/>
          </p:nvPr>
        </p:nvSpPr>
        <p:spPr bwMode="gray">
          <a:xfrm>
            <a:off x="2068800" y="6534000"/>
            <a:ext cx="71472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144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ext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80508482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 bwMode="gray">
          <a:xfrm>
            <a:off x="11275200" y="6534000"/>
            <a:ext cx="48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 bwMode="gray">
          <a:xfrm>
            <a:off x="9595200" y="6534000"/>
            <a:ext cx="1488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 bwMode="gray">
          <a:xfrm>
            <a:off x="2068800" y="6534000"/>
            <a:ext cx="71472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27200" y="1412875"/>
            <a:ext cx="11328400" cy="4752975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One text column without picture </a:t>
            </a:r>
            <a:br>
              <a:rPr lang="en-US" dirty="0" smtClean="0"/>
            </a:br>
            <a:r>
              <a:rPr lang="en-US" dirty="0" smtClean="0"/>
              <a:t>(Subtitle text Credit Suisse Gr</a:t>
            </a:r>
            <a:r>
              <a:rPr lang="pl-PL" dirty="0" smtClean="0"/>
              <a:t>a</a:t>
            </a:r>
            <a:r>
              <a:rPr lang="en-US" dirty="0" smtClean="0"/>
              <a:t>y 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099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 bwMode="gray"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7" name="Media Placeholder 1"/>
          <p:cNvSpPr>
            <a:spLocks noGrp="1"/>
          </p:cNvSpPr>
          <p:nvPr>
            <p:ph type="media" sz="quarter" idx="13" hasCustomPrompt="1"/>
          </p:nvPr>
        </p:nvSpPr>
        <p:spPr bwMode="gray">
          <a:xfrm>
            <a:off x="427200" y="1412875"/>
            <a:ext cx="11328400" cy="4752975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 smtClean="0"/>
              <a:t>Click icon to add media clip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Media clip</a:t>
            </a:r>
            <a:br>
              <a:rPr lang="en-US" dirty="0" smtClean="0"/>
            </a:br>
            <a:r>
              <a:rPr lang="en-US" dirty="0" smtClean="0"/>
              <a:t>(Subtitle text Credit Suisse Gr</a:t>
            </a:r>
            <a:r>
              <a:rPr lang="pl-PL" dirty="0" smtClean="0"/>
              <a:t>a</a:t>
            </a:r>
            <a:r>
              <a:rPr lang="en-US" dirty="0" smtClean="0"/>
              <a:t>y 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061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Object 2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17215232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 bwMode="gray"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26" name="Agenda Text 10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017600" y="4690800"/>
            <a:ext cx="4742400" cy="446400"/>
          </a:xfrm>
        </p:spPr>
        <p:txBody>
          <a:bodyPr bIns="25200" anchor="b"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25" name="Agenda Number 10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192000" y="4690800"/>
            <a:ext cx="619200" cy="442800"/>
          </a:xfrm>
        </p:spPr>
        <p:txBody>
          <a:bodyPr anchor="ctr"/>
          <a:lstStyle>
            <a:lvl1pPr marL="0" indent="0" algn="r">
              <a:buNone/>
              <a:defRPr sz="3200" b="1"/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22" name="Agenda Text 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7017600" y="3870000"/>
            <a:ext cx="4742400" cy="446400"/>
          </a:xfrm>
        </p:spPr>
        <p:txBody>
          <a:bodyPr bIns="25200" anchor="b"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21" name="Agenda Number 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192000" y="3870000"/>
            <a:ext cx="619200" cy="442800"/>
          </a:xfrm>
        </p:spPr>
        <p:txBody>
          <a:bodyPr anchor="ctr"/>
          <a:lstStyle>
            <a:lvl1pPr marL="0" indent="0" algn="r">
              <a:buNone/>
              <a:defRPr sz="3200" b="1"/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18" name="Agenda Text 8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7017600" y="3052800"/>
            <a:ext cx="4742400" cy="446400"/>
          </a:xfrm>
        </p:spPr>
        <p:txBody>
          <a:bodyPr bIns="25200" anchor="b"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7" name="Agenda Number 8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192000" y="3049200"/>
            <a:ext cx="619200" cy="442800"/>
          </a:xfrm>
        </p:spPr>
        <p:txBody>
          <a:bodyPr anchor="ctr"/>
          <a:lstStyle>
            <a:lvl1pPr marL="0" indent="0" algn="r">
              <a:buNone/>
              <a:defRPr sz="3200" b="1"/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14" name="Agenda Text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017600" y="2232000"/>
            <a:ext cx="4742400" cy="446400"/>
          </a:xfrm>
        </p:spPr>
        <p:txBody>
          <a:bodyPr tIns="0" bIns="25200" anchor="b"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3" name="Agenda Numb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192000" y="2232000"/>
            <a:ext cx="619200" cy="442800"/>
          </a:xfrm>
        </p:spPr>
        <p:txBody>
          <a:bodyPr anchor="ctr"/>
          <a:lstStyle>
            <a:lvl1pPr marL="0" indent="0" algn="r">
              <a:buNone/>
              <a:defRPr sz="3200" b="1"/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10" name="Agenda Text 6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017600" y="1411200"/>
            <a:ext cx="4742400" cy="446400"/>
          </a:xfrm>
        </p:spPr>
        <p:txBody>
          <a:bodyPr bIns="25200" anchor="b"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Agenda Number 6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192000" y="1411200"/>
            <a:ext cx="619200" cy="442800"/>
          </a:xfrm>
        </p:spPr>
        <p:txBody>
          <a:bodyPr anchor="ctr"/>
          <a:lstStyle>
            <a:lvl1pPr marL="0" indent="0" algn="r">
              <a:buNone/>
              <a:defRPr sz="3200" b="1"/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24" name="Agenda Text 5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1276800" y="4690800"/>
            <a:ext cx="4675267" cy="446400"/>
          </a:xfrm>
        </p:spPr>
        <p:txBody>
          <a:bodyPr bIns="25200" anchor="b"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23" name="Agenda Number 5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427200" y="4690800"/>
            <a:ext cx="619200" cy="442800"/>
          </a:xfrm>
        </p:spPr>
        <p:txBody>
          <a:bodyPr anchor="ctr"/>
          <a:lstStyle>
            <a:lvl1pPr marL="0" indent="0" algn="r">
              <a:buNone/>
              <a:defRPr sz="3200" b="1"/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20" name="Agenda Text 4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1276800" y="3870000"/>
            <a:ext cx="4675267" cy="446400"/>
          </a:xfrm>
        </p:spPr>
        <p:txBody>
          <a:bodyPr bIns="25200" anchor="b"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9" name="Agenda Number 4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27200" y="3870000"/>
            <a:ext cx="619200" cy="442800"/>
          </a:xfrm>
        </p:spPr>
        <p:txBody>
          <a:bodyPr anchor="ctr"/>
          <a:lstStyle>
            <a:lvl1pPr marL="0" indent="0" algn="r">
              <a:buNone/>
              <a:defRPr sz="3200" b="1"/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16" name="Agenda Text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276800" y="3052800"/>
            <a:ext cx="4675267" cy="446400"/>
          </a:xfrm>
        </p:spPr>
        <p:txBody>
          <a:bodyPr bIns="25200" anchor="b"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5" name="Agenda Number 3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27200" y="3049200"/>
            <a:ext cx="619200" cy="442800"/>
          </a:xfrm>
        </p:spPr>
        <p:txBody>
          <a:bodyPr anchor="ctr"/>
          <a:lstStyle>
            <a:lvl1pPr marL="0" indent="0" algn="r">
              <a:buNone/>
              <a:defRPr sz="3200" b="1"/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12" name="Agenda Text 2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276800" y="2232000"/>
            <a:ext cx="4675267" cy="446400"/>
          </a:xfrm>
        </p:spPr>
        <p:txBody>
          <a:bodyPr bIns="25200" anchor="b"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en-US" dirty="0" smtClean="0"/>
              <a:t>Text </a:t>
            </a:r>
            <a:endParaRPr lang="en-US" dirty="0"/>
          </a:p>
        </p:txBody>
      </p:sp>
      <p:sp>
        <p:nvSpPr>
          <p:cNvPr id="11" name="Agenda Number 2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27200" y="2232000"/>
            <a:ext cx="619200" cy="442800"/>
          </a:xfrm>
        </p:spPr>
        <p:txBody>
          <a:bodyPr anchor="ctr"/>
          <a:lstStyle>
            <a:lvl1pPr marL="0" indent="0" algn="r">
              <a:buNone/>
              <a:defRPr sz="3200" b="1"/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8" name="Agenda Text 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276800" y="1411200"/>
            <a:ext cx="4675267" cy="446400"/>
          </a:xfrm>
        </p:spPr>
        <p:txBody>
          <a:bodyPr bIns="25200" anchor="b"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7" name="Agenda Number 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7200" y="1412875"/>
            <a:ext cx="619200" cy="442800"/>
          </a:xfrm>
        </p:spPr>
        <p:txBody>
          <a:bodyPr anchor="ctr"/>
          <a:lstStyle>
            <a:lvl1pPr marL="0" indent="0" algn="r">
              <a:buNone/>
              <a:defRPr sz="3200" b="1"/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 smtClean="0"/>
              <a:t>Agenda layout option 1</a:t>
            </a:r>
            <a:br>
              <a:rPr lang="en-US" dirty="0" smtClean="0"/>
            </a:br>
            <a:r>
              <a:rPr lang="en-US" dirty="0" smtClean="0"/>
              <a:t>(Subtitle text Credit Suisse Gr</a:t>
            </a:r>
            <a:r>
              <a:rPr lang="pl-PL" dirty="0" smtClean="0"/>
              <a:t>a</a:t>
            </a:r>
            <a:r>
              <a:rPr lang="en-US" dirty="0" smtClean="0"/>
              <a:t>y 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325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750017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 bwMode="gray"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35" name="Agenda Description 6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7017600" y="4727525"/>
            <a:ext cx="4737600" cy="6012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buClrTx/>
              <a:buFont typeface="Wingdings" panose="05000000000000000000" pitchFamily="2" charset="2"/>
              <a:buChar char="§"/>
              <a:defRPr sz="1200"/>
            </a:lvl3pPr>
            <a:lvl4pPr marL="720000" indent="-18000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Bullets text size 12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Bullets text size 12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2"/>
            <a:r>
              <a:rPr lang="en-US" dirty="0" smtClean="0"/>
              <a:t>Bullets text size 12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20" name="Agenda Text 6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7017600" y="4280400"/>
            <a:ext cx="4737600" cy="446400"/>
          </a:xfrm>
        </p:spPr>
        <p:txBody>
          <a:bodyPr bIns="25200" anchor="b"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en-US" dirty="0" smtClean="0"/>
              <a:t>Text size 16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21" name="Agenda Number 6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192000" y="4276800"/>
            <a:ext cx="619200" cy="442800"/>
          </a:xfrm>
        </p:spPr>
        <p:txBody>
          <a:bodyPr anchor="ctr"/>
          <a:lstStyle>
            <a:lvl1pPr marL="0" indent="0" algn="r">
              <a:buNone/>
              <a:defRPr sz="3200" b="1"/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34" name="Agenda Description 5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7017600" y="3280876"/>
            <a:ext cx="4737600" cy="6012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buClrTx/>
              <a:buFont typeface="Wingdings" panose="05000000000000000000" pitchFamily="2" charset="2"/>
              <a:buChar char="§"/>
              <a:defRPr sz="1200"/>
            </a:lvl3pPr>
            <a:lvl4pPr marL="720000" indent="-18000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Bullets text size 12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Bullets text size 12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2"/>
            <a:r>
              <a:rPr lang="en-US" dirty="0" smtClean="0"/>
              <a:t>Bullets text size 12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14" name="Agenda Text 5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017600" y="2833200"/>
            <a:ext cx="4737600" cy="446400"/>
          </a:xfrm>
        </p:spPr>
        <p:txBody>
          <a:bodyPr bIns="25200" anchor="b"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en-US" dirty="0" smtClean="0"/>
              <a:t>Text size 16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15" name="Agenda Number 5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192000" y="2829600"/>
            <a:ext cx="619200" cy="442800"/>
          </a:xfrm>
        </p:spPr>
        <p:txBody>
          <a:bodyPr anchor="ctr"/>
          <a:lstStyle>
            <a:lvl1pPr marL="0" indent="0" algn="r">
              <a:buNone/>
              <a:defRPr sz="3200" b="1"/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33" name="Agenda Description 4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7017600" y="1858876"/>
            <a:ext cx="4737600" cy="6012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buClrTx/>
              <a:buFont typeface="Wingdings" panose="05000000000000000000" pitchFamily="2" charset="2"/>
              <a:buChar char="§"/>
              <a:defRPr sz="1200"/>
            </a:lvl3pPr>
            <a:lvl4pPr marL="720000" indent="-18000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Bullets text size 12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Bullets text size 12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2"/>
            <a:r>
              <a:rPr lang="en-US" dirty="0" smtClean="0"/>
              <a:t>Bullets text size 12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6" name="Agenda Text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017600" y="1411200"/>
            <a:ext cx="4737600" cy="446400"/>
          </a:xfrm>
        </p:spPr>
        <p:txBody>
          <a:bodyPr bIns="25200" anchor="b"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en-US" dirty="0" smtClean="0"/>
              <a:t>Text size 16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7" name="Agenda Number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192000" y="1411200"/>
            <a:ext cx="619200" cy="442800"/>
          </a:xfrm>
        </p:spPr>
        <p:txBody>
          <a:bodyPr anchor="ctr"/>
          <a:lstStyle>
            <a:lvl1pPr marL="0" indent="0" algn="r">
              <a:buNone/>
              <a:defRPr sz="3200" b="1"/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32" name="Agenda Description 3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1276800" y="4727525"/>
            <a:ext cx="4675267" cy="6012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buClrTx/>
              <a:buFont typeface="Wingdings" panose="05000000000000000000" pitchFamily="2" charset="2"/>
              <a:buChar char="§"/>
              <a:defRPr sz="1200"/>
            </a:lvl3pPr>
            <a:lvl4pPr marL="720000" indent="-18000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Bullets text size 12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Bullets text size 12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2"/>
            <a:r>
              <a:rPr lang="en-US" dirty="0" smtClean="0"/>
              <a:t>Bullets text size 12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22" name="Agenda Text 3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1276800" y="4280400"/>
            <a:ext cx="4675267" cy="446400"/>
          </a:xfrm>
        </p:spPr>
        <p:txBody>
          <a:bodyPr bIns="25200" anchor="b"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en-US" dirty="0" smtClean="0"/>
              <a:t>Text size 16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23" name="Agenda Number 3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427200" y="4276800"/>
            <a:ext cx="619200" cy="442800"/>
          </a:xfrm>
        </p:spPr>
        <p:txBody>
          <a:bodyPr anchor="ctr"/>
          <a:lstStyle>
            <a:lvl1pPr marL="0" indent="0" algn="r">
              <a:buNone/>
              <a:defRPr sz="3200" b="1"/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31" name="Agenda Description 2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1276800" y="3280876"/>
            <a:ext cx="4675267" cy="6012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buClrTx/>
              <a:buFont typeface="Wingdings" panose="05000000000000000000" pitchFamily="2" charset="2"/>
              <a:buChar char="§"/>
              <a:defRPr sz="1200"/>
            </a:lvl3pPr>
            <a:lvl4pPr marL="720000" indent="-18000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Bullets text size 12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Bullets text size 12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2"/>
            <a:r>
              <a:rPr lang="en-US" dirty="0" smtClean="0"/>
              <a:t>Bullets text size 12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16" name="Agenda Text 2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276800" y="2833200"/>
            <a:ext cx="4675267" cy="446400"/>
          </a:xfrm>
        </p:spPr>
        <p:txBody>
          <a:bodyPr bIns="25200" anchor="b"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en-US" dirty="0" smtClean="0"/>
              <a:t>Text size 16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17" name="Agenda Number 2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427200" y="2829600"/>
            <a:ext cx="619200" cy="442800"/>
          </a:xfrm>
        </p:spPr>
        <p:txBody>
          <a:bodyPr anchor="ctr"/>
          <a:lstStyle>
            <a:lvl1pPr marL="0" indent="0" algn="r">
              <a:buNone/>
              <a:defRPr sz="3200" b="1"/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30" name="Agenda Description 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1276800" y="1858876"/>
            <a:ext cx="4675267" cy="6012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buClrTx/>
              <a:buFont typeface="Wingdings" panose="05000000000000000000" pitchFamily="2" charset="2"/>
              <a:buChar char="§"/>
              <a:defRPr sz="1200"/>
            </a:lvl3pPr>
            <a:lvl4pPr marL="720000" indent="-18000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Bullets text size 12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Bullets text size 12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2"/>
            <a:r>
              <a:rPr lang="en-US" dirty="0" smtClean="0"/>
              <a:t>Bullets text size 12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8" name="Agenda Text 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276800" y="1411200"/>
            <a:ext cx="4675267" cy="446400"/>
          </a:xfrm>
        </p:spPr>
        <p:txBody>
          <a:bodyPr bIns="25200" anchor="b"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en-US" dirty="0" smtClean="0"/>
              <a:t>Text size 16 </a:t>
            </a:r>
            <a:r>
              <a:rPr lang="en-US" dirty="0" err="1" smtClean="0"/>
              <a:t>pt</a:t>
            </a:r>
            <a:endParaRPr lang="en-US" dirty="0" smtClean="0"/>
          </a:p>
        </p:txBody>
      </p:sp>
      <p:sp>
        <p:nvSpPr>
          <p:cNvPr id="9" name="Agenda Number 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7200" y="1412875"/>
            <a:ext cx="619200" cy="442800"/>
          </a:xfrm>
        </p:spPr>
        <p:txBody>
          <a:bodyPr anchor="ctr"/>
          <a:lstStyle>
            <a:lvl1pPr marL="0" indent="0" algn="r">
              <a:buNone/>
              <a:defRPr sz="3200" b="1"/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 smtClean="0"/>
              <a:t>Agenda layout option 2</a:t>
            </a:r>
            <a:br>
              <a:rPr lang="en-US" dirty="0" smtClean="0"/>
            </a:br>
            <a:r>
              <a:rPr lang="en-US" dirty="0" smtClean="0"/>
              <a:t>(Subtitle text Credit Suisse Gr</a:t>
            </a:r>
            <a:r>
              <a:rPr lang="pl-PL" dirty="0" smtClean="0"/>
              <a:t>a</a:t>
            </a:r>
            <a:r>
              <a:rPr lang="en-US" dirty="0" smtClean="0"/>
              <a:t>y 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00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ext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157513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 bwMode="gray"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1412874"/>
            <a:ext cx="5952067" cy="2916000"/>
          </a:xfrm>
        </p:spPr>
        <p:txBody>
          <a:bodyPr/>
          <a:lstStyle>
            <a:lvl1pPr marL="304800" indent="0">
              <a:buNone/>
              <a:defRPr sz="1200"/>
            </a:lvl1pPr>
          </a:lstStyle>
          <a:p>
            <a:r>
              <a:rPr lang="en-US" dirty="0" smtClean="0"/>
              <a:t>Click icon to add image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191251" y="1411200"/>
            <a:ext cx="5568949" cy="47556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 smtClean="0"/>
              <a:t>One text column with picture</a:t>
            </a:r>
            <a:br>
              <a:rPr lang="en-US" dirty="0" smtClean="0"/>
            </a:br>
            <a:r>
              <a:rPr lang="en-US" dirty="0" smtClean="0"/>
              <a:t>(Subtitle text Credit Suisse Gr</a:t>
            </a:r>
            <a:r>
              <a:rPr lang="pl-PL" dirty="0" smtClean="0"/>
              <a:t>a</a:t>
            </a:r>
            <a:r>
              <a:rPr lang="en-US" dirty="0" smtClean="0"/>
              <a:t>y 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432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73908301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 bwMode="gray"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192000" y="1411201"/>
            <a:ext cx="5544000" cy="4752975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7200" y="1411201"/>
            <a:ext cx="5524867" cy="4752975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 smtClean="0"/>
              <a:t>Two text columns without picture</a:t>
            </a:r>
            <a:br>
              <a:rPr lang="en-US" dirty="0" smtClean="0"/>
            </a:br>
            <a:r>
              <a:rPr lang="en-US" dirty="0" smtClean="0"/>
              <a:t>(Subtitle text Credit Suisse Gr</a:t>
            </a:r>
            <a:r>
              <a:rPr lang="pl-PL" dirty="0" smtClean="0"/>
              <a:t>a</a:t>
            </a:r>
            <a:r>
              <a:rPr lang="en-US" dirty="0" smtClean="0"/>
              <a:t>y 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904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5398255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 bwMode="gray"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91251" y="1412875"/>
            <a:ext cx="6000749" cy="19152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 smtClean="0"/>
              <a:t>Click icon to add image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191251" y="3628800"/>
            <a:ext cx="5568000" cy="2538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7200" y="1411201"/>
            <a:ext cx="5524867" cy="4752975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 smtClean="0"/>
              <a:t>Two text columns with picture</a:t>
            </a:r>
            <a:br>
              <a:rPr lang="en-US" dirty="0" smtClean="0"/>
            </a:br>
            <a:r>
              <a:rPr lang="en-US" dirty="0" smtClean="0"/>
              <a:t>(Subtitle text Credit Suisse Gr</a:t>
            </a:r>
            <a:r>
              <a:rPr lang="pl-PL" dirty="0" smtClean="0"/>
              <a:t>a</a:t>
            </a:r>
            <a:r>
              <a:rPr lang="en-US" dirty="0" smtClean="0"/>
              <a:t>y 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276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3693331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 bwMode="gray"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159750" y="1412875"/>
            <a:ext cx="3595449" cy="47529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271434" y="1412875"/>
            <a:ext cx="3649133" cy="47529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7200" y="1412875"/>
            <a:ext cx="3600451" cy="47529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 smtClean="0"/>
              <a:t>Three text columns without picture</a:t>
            </a:r>
            <a:br>
              <a:rPr lang="en-US" dirty="0" smtClean="0"/>
            </a:br>
            <a:r>
              <a:rPr lang="en-US" dirty="0" smtClean="0"/>
              <a:t>(Subtitle text Credit Suisse Gr</a:t>
            </a:r>
            <a:r>
              <a:rPr lang="pl-PL" dirty="0" smtClean="0"/>
              <a:t>a</a:t>
            </a:r>
            <a:r>
              <a:rPr lang="en-US" dirty="0" smtClean="0"/>
              <a:t>y 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778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vmlDrawing" Target="../drawings/vmlDrawing1.v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w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439891124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" name="think-cell Slide" r:id="rId22" imgW="270" imgH="270" progId="TCLayout.ActiveDocument.1">
                  <p:embed/>
                </p:oleObj>
              </mc:Choice>
              <mc:Fallback>
                <p:oleObj name="think-cell Slide" r:id="rId22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Slide Number"/>
          <p:cNvSpPr>
            <a:spLocks noGrp="1"/>
          </p:cNvSpPr>
          <p:nvPr>
            <p:ph type="sldNum" sz="quarter" idx="4"/>
          </p:nvPr>
        </p:nvSpPr>
        <p:spPr bwMode="gray">
          <a:xfrm>
            <a:off x="11275200" y="6534000"/>
            <a:ext cx="48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Date"/>
          <p:cNvSpPr>
            <a:spLocks noGrp="1"/>
          </p:cNvSpPr>
          <p:nvPr>
            <p:ph type="dt" sz="half" idx="2"/>
          </p:nvPr>
        </p:nvSpPr>
        <p:spPr bwMode="gray">
          <a:xfrm>
            <a:off x="9595200" y="6534000"/>
            <a:ext cx="1488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 bwMode="gray">
          <a:xfrm>
            <a:off x="2068800" y="6534000"/>
            <a:ext cx="71472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pic>
        <p:nvPicPr>
          <p:cNvPr id="13" name="Logo" descr="AQAAAAAQAOPGc7iC00xJp5i0DRTyarEZu5aoaY1YH2pg8x/bEmttkbJ7pKmIiIK3RoLcLFTuA7vSc2GVAFNqYiyWsjYU7LWZ0fL3poKW/1jlKv/gDYu67YgFLZyxiM9f2aLHxCSw5Mgbp8oI/L/O9CJtAZFnVX6Tm8S7JW0heDUyTN1EhMvur4ZTtGG9aphVpcs0OGfq2QhhLRqdrmlPNPVN8JqzFrVnxs6nLi87hHQ5i3Nk/RrPGGGZBeyuBJa1ubybYHLpSLuQUriVGk9xufFWe9sjV/SU8W5xqbwjGXxHD3X1SxQJDlf3xT8PZgBdbgNXK3wAQdIvvFFFphv020Fn3snchH74+fslAnVEu5KMSPe0zbXNZQwfFz/Uxi7g4VpNk+ycHpGfEEJVCXeYOinGEY5AFP5ErQ+7AB6/GF2xkMJtYuXNRcv3xDRSwKIT1Q2zup4AU8O9HKaTbEiYT5opWfd/sBL7D+QhgVosHjcKyIG7FaOKTkw2210z8PujMYiI9FtlvUNHOigcLCOsqw2ONcUTwCA=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19302" y="6451201"/>
            <a:ext cx="1057044" cy="187525"/>
          </a:xfrm>
          <a:prstGeom prst="rect">
            <a:avLst/>
          </a:prstGeom>
        </p:spPr>
      </p:pic>
      <p:cxnSp>
        <p:nvCxnSpPr>
          <p:cNvPr id="10" name="Black_line"/>
          <p:cNvCxnSpPr/>
          <p:nvPr/>
        </p:nvCxnSpPr>
        <p:spPr bwMode="gray">
          <a:xfrm>
            <a:off x="427200" y="6379200"/>
            <a:ext cx="11328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idx="1"/>
          </p:nvPr>
        </p:nvSpPr>
        <p:spPr bwMode="gray">
          <a:xfrm>
            <a:off x="427200" y="1412875"/>
            <a:ext cx="11328000" cy="475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Text level 1</a:t>
            </a:r>
          </a:p>
          <a:p>
            <a:pPr lvl="1"/>
            <a:r>
              <a:rPr lang="en-US" dirty="0" smtClean="0"/>
              <a:t>Text level 2</a:t>
            </a:r>
          </a:p>
          <a:p>
            <a:pPr lvl="2"/>
            <a:r>
              <a:rPr lang="en-US" dirty="0" smtClean="0"/>
              <a:t>Text level 3</a:t>
            </a:r>
          </a:p>
          <a:p>
            <a:pPr lvl="3"/>
            <a:r>
              <a:rPr lang="en-US" dirty="0" smtClean="0"/>
              <a:t>Text level 4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27200" y="295200"/>
            <a:ext cx="11328000" cy="79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496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69" r:id="rId17"/>
    <p:sldLayoutId id="2147483671" r:id="rId18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2000"/>
        </a:lnSpc>
        <a:spcBef>
          <a:spcPct val="0"/>
        </a:spcBef>
        <a:buNone/>
        <a:defRPr sz="2800" b="0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spcBef>
          <a:spcPts val="0"/>
        </a:spcBef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spcBef>
          <a:spcPts val="0"/>
        </a:spcBef>
        <a:buFont typeface="Credit Suisse Type Light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68288" algn="l" defTabSz="914400" rtl="0" eaLnBrk="1" latinLnBrk="0" hangingPunct="1">
        <a:spcBef>
          <a:spcPts val="0"/>
        </a:spcBef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69875" algn="l" defTabSz="914400" rtl="0" eaLnBrk="1" latinLnBrk="0" hangingPunct="1">
        <a:spcBef>
          <a:spcPts val="0"/>
        </a:spcBef>
        <a:buFont typeface="Credit Suisse Type Light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44613" indent="-268288" algn="l" defTabSz="914400" rtl="0" eaLnBrk="1" latinLnBrk="0" hangingPunct="1">
        <a:spcBef>
          <a:spcPts val="0"/>
        </a:spcBef>
        <a:buClr>
          <a:srgbClr val="91867E"/>
        </a:buClr>
        <a:buFont typeface="Credit Suisse Type Light" pitchFamily="34" charset="0"/>
        <a:buChar char="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20.xml"/><Relationship Id="rId7" Type="http://schemas.openxmlformats.org/officeDocument/2006/relationships/image" Target="../media/image1.emf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8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692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5750" y="1412875"/>
            <a:ext cx="3595449" cy="4752975"/>
          </a:xfrm>
        </p:spPr>
        <p:txBody>
          <a:bodyPr/>
          <a:lstStyle/>
          <a:p>
            <a:r>
              <a:rPr lang="en-GB" dirty="0" smtClean="0"/>
              <a:t>Providing </a:t>
            </a:r>
            <a:r>
              <a:rPr lang="en-GB" dirty="0"/>
              <a:t>best service to </a:t>
            </a:r>
            <a:r>
              <a:rPr lang="en-GB" dirty="0" smtClean="0"/>
              <a:t>customer</a:t>
            </a:r>
            <a:r>
              <a:rPr lang="en-GB" dirty="0"/>
              <a:t> – so that informed decision can be taken</a:t>
            </a:r>
            <a:r>
              <a:rPr lang="en-GB" dirty="0" smtClean="0"/>
              <a:t>, </a:t>
            </a:r>
            <a:r>
              <a:rPr lang="en-GB" dirty="0"/>
              <a:t>while having a great time!</a:t>
            </a:r>
          </a:p>
          <a:p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277055" y="1412875"/>
            <a:ext cx="3649133" cy="4752975"/>
          </a:xfrm>
        </p:spPr>
        <p:txBody>
          <a:bodyPr/>
          <a:lstStyle/>
          <a:p>
            <a:r>
              <a:rPr lang="en-GB" dirty="0"/>
              <a:t>Tools: </a:t>
            </a:r>
            <a:r>
              <a:rPr lang="en-GB" dirty="0" smtClean="0"/>
              <a:t>How </a:t>
            </a:r>
            <a:r>
              <a:rPr lang="en-GB" dirty="0"/>
              <a:t>to </a:t>
            </a:r>
            <a:r>
              <a:rPr lang="en-GB" dirty="0" smtClean="0"/>
              <a:t>visualize the insights?</a:t>
            </a:r>
            <a:endParaRPr lang="en-GB" dirty="0"/>
          </a:p>
          <a:p>
            <a:pPr lvl="1"/>
            <a:r>
              <a:rPr lang="en-GB" dirty="0"/>
              <a:t>Stability</a:t>
            </a:r>
          </a:p>
          <a:p>
            <a:pPr lvl="1"/>
            <a:r>
              <a:rPr lang="en-GB" dirty="0"/>
              <a:t>Sustainability</a:t>
            </a:r>
          </a:p>
          <a:p>
            <a:pPr lvl="1"/>
            <a:r>
              <a:rPr lang="en-GB" dirty="0"/>
              <a:t>Ease of Usage</a:t>
            </a:r>
          </a:p>
          <a:p>
            <a:pPr lvl="1"/>
            <a:r>
              <a:rPr lang="en-GB" dirty="0"/>
              <a:t>Speed</a:t>
            </a:r>
          </a:p>
          <a:p>
            <a:pPr lvl="1"/>
            <a:r>
              <a:rPr lang="en-GB" dirty="0"/>
              <a:t>…</a:t>
            </a:r>
          </a:p>
          <a:p>
            <a:pPr lvl="1"/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35237" y="1412875"/>
            <a:ext cx="3600451" cy="4752975"/>
          </a:xfrm>
        </p:spPr>
        <p:txBody>
          <a:bodyPr/>
          <a:lstStyle/>
          <a:p>
            <a:r>
              <a:rPr lang="en-GB" dirty="0" smtClean="0"/>
              <a:t>Graduated in Business Mathematics from university</a:t>
            </a:r>
            <a:endParaRPr lang="en-GB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Crunching Numbers</a:t>
            </a:r>
            <a:br>
              <a:rPr lang="en-GB" dirty="0" smtClean="0"/>
            </a:br>
            <a:r>
              <a:rPr lang="en-GB" dirty="0">
                <a:solidFill>
                  <a:srgbClr val="A8A8A7"/>
                </a:solidFill>
              </a:rPr>
              <a:t>Tools, Tools, Tools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88" y="2060848"/>
            <a:ext cx="3564348" cy="237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621" y="2925208"/>
            <a:ext cx="3564000" cy="237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218" y="3789304"/>
            <a:ext cx="3560513" cy="23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1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DevOps Working Grou</a:t>
            </a:r>
            <a:r>
              <a:rPr lang="en-GB" dirty="0"/>
              <a:t>p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>
                <a:solidFill>
                  <a:srgbClr val="A8A8A7"/>
                </a:solidFill>
              </a:rPr>
              <a:t>People are People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12776"/>
            <a:ext cx="12192000" cy="4752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6" y="1412776"/>
            <a:ext cx="12188104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2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7200" y="1412875"/>
            <a:ext cx="3600451" cy="4752975"/>
          </a:xfrm>
        </p:spPr>
        <p:txBody>
          <a:bodyPr/>
          <a:lstStyle/>
          <a:p>
            <a:r>
              <a:rPr lang="en-GB" dirty="0"/>
              <a:t>Technology: cool toys!</a:t>
            </a:r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DevOps Working Group</a:t>
            </a:r>
            <a:br>
              <a:rPr lang="en-GB" dirty="0" smtClean="0"/>
            </a:br>
            <a:r>
              <a:rPr lang="en-GB" dirty="0">
                <a:solidFill>
                  <a:srgbClr val="A8A8A7"/>
                </a:solidFill>
              </a:rPr>
              <a:t>People are People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49" y="2060848"/>
            <a:ext cx="3564000" cy="237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5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271434" y="1412875"/>
            <a:ext cx="3649133" cy="4752975"/>
          </a:xfrm>
        </p:spPr>
        <p:txBody>
          <a:bodyPr/>
          <a:lstStyle/>
          <a:p>
            <a:r>
              <a:rPr lang="en-GB" dirty="0"/>
              <a:t>Process: it took us years to understand, design and build</a:t>
            </a:r>
          </a:p>
          <a:p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7200" y="1412875"/>
            <a:ext cx="3600451" cy="4752975"/>
          </a:xfrm>
        </p:spPr>
        <p:txBody>
          <a:bodyPr/>
          <a:lstStyle/>
          <a:p>
            <a:r>
              <a:rPr lang="en-GB" dirty="0"/>
              <a:t>Technology: cool toys!</a:t>
            </a:r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DevOps Working Group</a:t>
            </a:r>
            <a:br>
              <a:rPr lang="en-GB" dirty="0" smtClean="0"/>
            </a:br>
            <a:r>
              <a:rPr lang="en-GB" dirty="0">
                <a:solidFill>
                  <a:srgbClr val="A8A8A7"/>
                </a:solidFill>
              </a:rPr>
              <a:t>People are People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49" y="2060848"/>
            <a:ext cx="3564000" cy="23785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000" y="2925440"/>
            <a:ext cx="3564000" cy="237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6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474" y="3788012"/>
            <a:ext cx="3564000" cy="2376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5750" y="1412875"/>
            <a:ext cx="3595449" cy="4752975"/>
          </a:xfrm>
        </p:spPr>
        <p:txBody>
          <a:bodyPr/>
          <a:lstStyle/>
          <a:p>
            <a:r>
              <a:rPr lang="en-GB" dirty="0" smtClean="0"/>
              <a:t>People</a:t>
            </a:r>
            <a:r>
              <a:rPr lang="en-GB" dirty="0"/>
              <a:t>: it’s hard work changing minds, changing culture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271434" y="1412875"/>
            <a:ext cx="3649133" cy="4752975"/>
          </a:xfrm>
        </p:spPr>
        <p:txBody>
          <a:bodyPr/>
          <a:lstStyle/>
          <a:p>
            <a:r>
              <a:rPr lang="en-GB" dirty="0"/>
              <a:t>Process: it took us years to understand, design and build</a:t>
            </a:r>
          </a:p>
          <a:p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7200" y="1412875"/>
            <a:ext cx="3600451" cy="4752975"/>
          </a:xfrm>
        </p:spPr>
        <p:txBody>
          <a:bodyPr/>
          <a:lstStyle/>
          <a:p>
            <a:r>
              <a:rPr lang="en-GB" dirty="0"/>
              <a:t>Technology: cool toys!</a:t>
            </a:r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DevOps Working Group</a:t>
            </a:r>
            <a:br>
              <a:rPr lang="en-GB" dirty="0" smtClean="0"/>
            </a:br>
            <a:r>
              <a:rPr lang="en-GB" dirty="0">
                <a:solidFill>
                  <a:srgbClr val="A8A8A7"/>
                </a:solidFill>
              </a:rPr>
              <a:t>People are People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49" y="2060848"/>
            <a:ext cx="3564000" cy="23785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000" y="2925440"/>
            <a:ext cx="3564000" cy="237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7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Power, Politics and </a:t>
            </a:r>
            <a:r>
              <a:rPr lang="en-GB" dirty="0" smtClean="0"/>
              <a:t>Protection</a:t>
            </a:r>
            <a:br>
              <a:rPr lang="en-GB" dirty="0" smtClean="0"/>
            </a:br>
            <a:r>
              <a:rPr lang="en-GB" dirty="0">
                <a:solidFill>
                  <a:srgbClr val="A8A8A7"/>
                </a:solidFill>
              </a:rPr>
              <a:t>People are People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28" y="1395184"/>
            <a:ext cx="5904656" cy="475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5912" y="1391075"/>
            <a:ext cx="5986376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7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Managing what you want to Measure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>
                <a:solidFill>
                  <a:srgbClr val="A8A8A7"/>
                </a:solidFill>
              </a:rPr>
              <a:t>People are People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2121"/>
          <a:stretch/>
        </p:blipFill>
        <p:spPr>
          <a:xfrm>
            <a:off x="0" y="1412776"/>
            <a:ext cx="12192000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6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6689" y="0"/>
            <a:ext cx="12313369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Learning how to Measure</a:t>
            </a:r>
            <a:br>
              <a:rPr lang="en-GB" dirty="0" smtClean="0"/>
            </a:br>
            <a:r>
              <a:rPr lang="en-GB" dirty="0">
                <a:solidFill>
                  <a:srgbClr val="A8A8A7"/>
                </a:solidFill>
              </a:rPr>
              <a:t>People are People</a:t>
            </a:r>
          </a:p>
        </p:txBody>
      </p:sp>
    </p:spTree>
    <p:extLst>
      <p:ext uri="{BB962C8B-B14F-4D97-AF65-F5344CB8AC3E}">
        <p14:creationId xmlns:p14="http://schemas.microsoft.com/office/powerpoint/2010/main" val="282553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DevOps Satisfaction Survey</a:t>
            </a:r>
            <a:br>
              <a:rPr lang="en-GB" dirty="0" smtClean="0"/>
            </a:br>
            <a:r>
              <a:rPr lang="en-GB" dirty="0">
                <a:solidFill>
                  <a:srgbClr val="A8A8A7"/>
                </a:solidFill>
              </a:rPr>
              <a:t>People are People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8008" y="1412875"/>
            <a:ext cx="5976664" cy="4752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28" y="1412776"/>
            <a:ext cx="5904656" cy="47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87" y="2060848"/>
            <a:ext cx="3577348" cy="2376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5436" y="1412875"/>
            <a:ext cx="3600451" cy="4752975"/>
          </a:xfrm>
        </p:spPr>
        <p:txBody>
          <a:bodyPr/>
          <a:lstStyle/>
          <a:p>
            <a:r>
              <a:rPr lang="en-GB" dirty="0" smtClean="0"/>
              <a:t>Through vision and engagement a central toolchain got developed</a:t>
            </a:r>
            <a:endParaRPr lang="en-GB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Central DevOps Toolchain for Credit Suisse</a:t>
            </a: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rgbClr val="A8A8A7"/>
                </a:solidFill>
              </a:rPr>
              <a:t>Tools, Tools, Tools</a:t>
            </a:r>
          </a:p>
        </p:txBody>
      </p:sp>
    </p:spTree>
    <p:extLst>
      <p:ext uri="{BB962C8B-B14F-4D97-AF65-F5344CB8AC3E}">
        <p14:creationId xmlns:p14="http://schemas.microsoft.com/office/powerpoint/2010/main" val="307135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9752726"/>
              </p:ext>
            </p:extLst>
          </p:nvPr>
        </p:nvGraphicFramePr>
        <p:xfrm>
          <a:off x="1525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2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5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3"/>
            </p:custDataLst>
          </p:nvPr>
        </p:nvSpPr>
        <p:spPr>
          <a:xfrm>
            <a:off x="1524000" y="0"/>
            <a:ext cx="158750" cy="158750"/>
          </a:xfrm>
          <a:prstGeom prst="rect">
            <a:avLst/>
          </a:prstGeom>
          <a:solidFill>
            <a:srgbClr val="007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2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solidFill>
                <a:schemeClr val="bg1"/>
              </a:solidFill>
              <a:latin typeface="Credit Suisse Headline"/>
              <a:ea typeface="+mj-ea"/>
              <a:cs typeface="+mj-cs"/>
              <a:sym typeface="Credit Suisse Headline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 smtClean="0"/>
              <a:t>DevOps Beyond the Tools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A8A8A7"/>
                </a:solidFill>
              </a:rPr>
              <a:t>DevOps Enterprise Summit London</a:t>
            </a:r>
            <a:endParaRPr lang="en-US" dirty="0">
              <a:solidFill>
                <a:srgbClr val="A8A8A7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 bwMode="gray"/>
        <p:txBody>
          <a:bodyPr/>
          <a:lstStyle/>
          <a:p>
            <a:r>
              <a:rPr lang="de-CH" dirty="0" err="1" smtClean="0"/>
              <a:t>Credit</a:t>
            </a:r>
            <a:r>
              <a:rPr lang="de-CH" dirty="0" smtClean="0"/>
              <a:t> Suisse AG</a:t>
            </a:r>
          </a:p>
          <a:p>
            <a:r>
              <a:rPr lang="de-CH" dirty="0" smtClean="0"/>
              <a:t>IT Strategy &amp; </a:t>
            </a:r>
            <a:r>
              <a:rPr lang="de-CH" dirty="0" err="1" smtClean="0"/>
              <a:t>Architecture</a:t>
            </a:r>
            <a:endParaRPr lang="de-CH" dirty="0" smtClean="0"/>
          </a:p>
          <a:p>
            <a:r>
              <a:rPr lang="de-CH" dirty="0" smtClean="0"/>
              <a:t>Andrea Hausmann</a:t>
            </a:r>
          </a:p>
          <a:p>
            <a:r>
              <a:rPr lang="de-CH" dirty="0" smtClean="0"/>
              <a:t>Duncan Lawie</a:t>
            </a:r>
          </a:p>
          <a:p>
            <a:endParaRPr lang="de-CH" dirty="0"/>
          </a:p>
          <a:p>
            <a:r>
              <a:rPr lang="de-CH" dirty="0" smtClean="0"/>
              <a:t>June 2020</a:t>
            </a: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02"/>
          <a:stretch/>
        </p:blipFill>
        <p:spPr/>
      </p:pic>
    </p:spTree>
    <p:extLst>
      <p:ext uri="{BB962C8B-B14F-4D97-AF65-F5344CB8AC3E}">
        <p14:creationId xmlns:p14="http://schemas.microsoft.com/office/powerpoint/2010/main" val="145176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87" y="2060848"/>
            <a:ext cx="3577348" cy="237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842" y="2923669"/>
            <a:ext cx="3564317" cy="2376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271434" y="1412875"/>
            <a:ext cx="3649133" cy="4752975"/>
          </a:xfrm>
        </p:spPr>
        <p:txBody>
          <a:bodyPr/>
          <a:lstStyle/>
          <a:p>
            <a:r>
              <a:rPr lang="en-GB" dirty="0" smtClean="0"/>
              <a:t>Competing solutions arise </a:t>
            </a:r>
          </a:p>
          <a:p>
            <a:r>
              <a:rPr lang="en-GB" dirty="0" smtClean="0"/>
              <a:t>Ever lasting discussions about different options, tools, usage, extensions,..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5436" y="1412875"/>
            <a:ext cx="3600451" cy="4752975"/>
          </a:xfrm>
        </p:spPr>
        <p:txBody>
          <a:bodyPr/>
          <a:lstStyle/>
          <a:p>
            <a:r>
              <a:rPr lang="en-GB" dirty="0" smtClean="0"/>
              <a:t>Through vision and engagement a central toolchain got developed</a:t>
            </a:r>
            <a:endParaRPr lang="en-GB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Central DevOps Toolchain for Credit Suisse</a:t>
            </a: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rgbClr val="A8A8A7"/>
                </a:solidFill>
              </a:rPr>
              <a:t>Tools, Tools, Tools</a:t>
            </a:r>
          </a:p>
        </p:txBody>
      </p:sp>
    </p:spTree>
    <p:extLst>
      <p:ext uri="{BB962C8B-B14F-4D97-AF65-F5344CB8AC3E}">
        <p14:creationId xmlns:p14="http://schemas.microsoft.com/office/powerpoint/2010/main" val="231828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508" y="3786175"/>
            <a:ext cx="3559932" cy="237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87" y="2060848"/>
            <a:ext cx="3577348" cy="237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842" y="2923669"/>
            <a:ext cx="3564317" cy="2376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5750" y="1412875"/>
            <a:ext cx="3595449" cy="4752975"/>
          </a:xfrm>
        </p:spPr>
        <p:txBody>
          <a:bodyPr/>
          <a:lstStyle/>
          <a:p>
            <a:r>
              <a:rPr lang="en-GB" dirty="0" smtClean="0"/>
              <a:t>Together one solution through common understanding from all 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271434" y="1412875"/>
            <a:ext cx="3649133" cy="4752975"/>
          </a:xfrm>
        </p:spPr>
        <p:txBody>
          <a:bodyPr/>
          <a:lstStyle/>
          <a:p>
            <a:r>
              <a:rPr lang="en-GB" dirty="0" smtClean="0"/>
              <a:t>Competing solutions arise </a:t>
            </a:r>
          </a:p>
          <a:p>
            <a:r>
              <a:rPr lang="en-GB" dirty="0" smtClean="0"/>
              <a:t>Ever lasting discussions about different options, tools, usage, extensions,..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5436" y="1412875"/>
            <a:ext cx="3600451" cy="4752975"/>
          </a:xfrm>
        </p:spPr>
        <p:txBody>
          <a:bodyPr/>
          <a:lstStyle/>
          <a:p>
            <a:r>
              <a:rPr lang="en-GB" dirty="0" smtClean="0"/>
              <a:t>Through vision and engagement a central toolchain got developed</a:t>
            </a:r>
            <a:endParaRPr lang="en-GB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Central DevOps Toolchain for Credit Suisse</a:t>
            </a: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rgbClr val="A8A8A7"/>
                </a:solidFill>
              </a:rPr>
              <a:t>Tools, Tools, Tools</a:t>
            </a:r>
          </a:p>
        </p:txBody>
      </p:sp>
    </p:spTree>
    <p:extLst>
      <p:ext uri="{BB962C8B-B14F-4D97-AF65-F5344CB8AC3E}">
        <p14:creationId xmlns:p14="http://schemas.microsoft.com/office/powerpoint/2010/main" val="14185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7200" y="1412875"/>
            <a:ext cx="3600451" cy="4752975"/>
          </a:xfrm>
        </p:spPr>
        <p:txBody>
          <a:bodyPr/>
          <a:lstStyle/>
          <a:p>
            <a:r>
              <a:rPr lang="en-GB" dirty="0" smtClean="0"/>
              <a:t>What keeps the individual interested? </a:t>
            </a:r>
            <a:endParaRPr lang="en-GB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</a:t>
            </a:r>
            <a:r>
              <a:rPr lang="en-US" dirty="0" smtClean="0"/>
              <a:t>, </a:t>
            </a:r>
            <a:r>
              <a:rPr lang="en-US" dirty="0"/>
              <a:t>Team and </a:t>
            </a:r>
            <a:r>
              <a:rPr lang="en-US" dirty="0" smtClean="0"/>
              <a:t>Customer</a:t>
            </a:r>
            <a:r>
              <a:rPr lang="en-GB" dirty="0" smtClean="0"/>
              <a:t> Goals</a:t>
            </a:r>
            <a:br>
              <a:rPr lang="en-GB" dirty="0" smtClean="0"/>
            </a:br>
            <a:r>
              <a:rPr lang="en-GB" dirty="0" smtClean="0">
                <a:solidFill>
                  <a:srgbClr val="A8A8A7"/>
                </a:solidFill>
              </a:rPr>
              <a:t>Balance</a:t>
            </a:r>
            <a:endParaRPr lang="en-GB" dirty="0">
              <a:solidFill>
                <a:srgbClr val="A8A8A7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5" y="2060848"/>
            <a:ext cx="3564000" cy="23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271434" y="1412875"/>
            <a:ext cx="3649133" cy="4752975"/>
          </a:xfrm>
        </p:spPr>
        <p:txBody>
          <a:bodyPr/>
          <a:lstStyle/>
          <a:p>
            <a:r>
              <a:rPr lang="en-GB" dirty="0" smtClean="0"/>
              <a:t>What keeps the team in synch?</a:t>
            </a:r>
            <a:endParaRPr lang="en-GB" dirty="0"/>
          </a:p>
          <a:p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7200" y="1412875"/>
            <a:ext cx="3600451" cy="4752975"/>
          </a:xfrm>
        </p:spPr>
        <p:txBody>
          <a:bodyPr/>
          <a:lstStyle/>
          <a:p>
            <a:r>
              <a:rPr lang="en-GB" dirty="0" smtClean="0"/>
              <a:t>What keeps the individual interested? </a:t>
            </a:r>
            <a:endParaRPr lang="en-GB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</a:t>
            </a:r>
            <a:r>
              <a:rPr lang="en-US" dirty="0" smtClean="0"/>
              <a:t>, </a:t>
            </a:r>
            <a:r>
              <a:rPr lang="en-US" dirty="0"/>
              <a:t>Team and </a:t>
            </a:r>
            <a:r>
              <a:rPr lang="en-US" dirty="0" smtClean="0"/>
              <a:t>Customer</a:t>
            </a:r>
            <a:r>
              <a:rPr lang="en-GB" dirty="0" smtClean="0"/>
              <a:t> Goals</a:t>
            </a:r>
            <a:br>
              <a:rPr lang="en-GB" dirty="0" smtClean="0"/>
            </a:br>
            <a:r>
              <a:rPr lang="en-GB" dirty="0" smtClean="0">
                <a:solidFill>
                  <a:srgbClr val="A8A8A7"/>
                </a:solidFill>
              </a:rPr>
              <a:t>Balance</a:t>
            </a:r>
            <a:endParaRPr lang="en-GB" dirty="0">
              <a:solidFill>
                <a:srgbClr val="A8A8A7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5" y="2060848"/>
            <a:ext cx="3564000" cy="23753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000" y="2924797"/>
            <a:ext cx="3564000" cy="23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5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5750" y="1412875"/>
            <a:ext cx="3595449" cy="4752975"/>
          </a:xfrm>
        </p:spPr>
        <p:txBody>
          <a:bodyPr/>
          <a:lstStyle/>
          <a:p>
            <a:r>
              <a:rPr lang="en-GB" dirty="0" smtClean="0"/>
              <a:t>What does the business need?</a:t>
            </a:r>
            <a:endParaRPr lang="en-GB" dirty="0"/>
          </a:p>
          <a:p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271434" y="1412875"/>
            <a:ext cx="3649133" cy="4752975"/>
          </a:xfrm>
        </p:spPr>
        <p:txBody>
          <a:bodyPr/>
          <a:lstStyle/>
          <a:p>
            <a:r>
              <a:rPr lang="en-GB" dirty="0" smtClean="0"/>
              <a:t>What keeps the team in synch?</a:t>
            </a:r>
            <a:endParaRPr lang="en-GB" dirty="0"/>
          </a:p>
          <a:p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7200" y="1412875"/>
            <a:ext cx="3600451" cy="4752975"/>
          </a:xfrm>
        </p:spPr>
        <p:txBody>
          <a:bodyPr/>
          <a:lstStyle/>
          <a:p>
            <a:r>
              <a:rPr lang="en-GB" dirty="0" smtClean="0"/>
              <a:t>What keeps the individual interested? </a:t>
            </a:r>
            <a:endParaRPr lang="en-GB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Individual, </a:t>
            </a:r>
            <a:r>
              <a:rPr lang="en-US" dirty="0"/>
              <a:t>Team and </a:t>
            </a:r>
            <a:r>
              <a:rPr lang="en-US" dirty="0" smtClean="0"/>
              <a:t>Customer</a:t>
            </a:r>
            <a:r>
              <a:rPr lang="en-GB" dirty="0" smtClean="0"/>
              <a:t> Goals</a:t>
            </a:r>
            <a:br>
              <a:rPr lang="en-GB" dirty="0" smtClean="0"/>
            </a:br>
            <a:r>
              <a:rPr lang="en-GB" dirty="0" smtClean="0">
                <a:solidFill>
                  <a:srgbClr val="A8A8A7"/>
                </a:solidFill>
              </a:rPr>
              <a:t>Balance</a:t>
            </a:r>
            <a:endParaRPr lang="en-GB" dirty="0">
              <a:solidFill>
                <a:srgbClr val="A8A8A7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5" y="2060848"/>
            <a:ext cx="3564000" cy="23753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000" y="2924797"/>
            <a:ext cx="3564000" cy="237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474" y="3789362"/>
            <a:ext cx="3564000" cy="23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7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16" y="2060848"/>
            <a:ext cx="3564000" cy="2376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7200" y="1412875"/>
            <a:ext cx="3600451" cy="4752975"/>
          </a:xfrm>
        </p:spPr>
        <p:txBody>
          <a:bodyPr/>
          <a:lstStyle/>
          <a:p>
            <a:r>
              <a:rPr lang="en-GB" dirty="0" smtClean="0"/>
              <a:t>The Engineers numbers must increase – generating the actual value</a:t>
            </a:r>
            <a:endParaRPr lang="en-GB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Hire Engineers – but not only</a:t>
            </a:r>
            <a:br>
              <a:rPr lang="en-GB" dirty="0" smtClean="0"/>
            </a:br>
            <a:r>
              <a:rPr lang="en-GB" dirty="0">
                <a:solidFill>
                  <a:srgbClr val="A8A8A7"/>
                </a:solidFill>
              </a:rPr>
              <a:t>Balance </a:t>
            </a:r>
          </a:p>
        </p:txBody>
      </p:sp>
    </p:spTree>
    <p:extLst>
      <p:ext uri="{BB962C8B-B14F-4D97-AF65-F5344CB8AC3E}">
        <p14:creationId xmlns:p14="http://schemas.microsoft.com/office/powerpoint/2010/main" val="136836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16" y="2060848"/>
            <a:ext cx="3564000" cy="237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2925208"/>
            <a:ext cx="3562208" cy="2376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271434" y="1412875"/>
            <a:ext cx="3649133" cy="4752975"/>
          </a:xfrm>
        </p:spPr>
        <p:txBody>
          <a:bodyPr/>
          <a:lstStyle/>
          <a:p>
            <a:r>
              <a:rPr lang="en-GB" dirty="0" smtClean="0"/>
              <a:t>Keep diverse ideas and </a:t>
            </a:r>
            <a:r>
              <a:rPr lang="en-GB" dirty="0" err="1" smtClean="0"/>
              <a:t>mindsets</a:t>
            </a:r>
            <a:r>
              <a:rPr lang="en-GB" dirty="0" smtClean="0"/>
              <a:t> at work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7200" y="1412875"/>
            <a:ext cx="3600451" cy="4752975"/>
          </a:xfrm>
        </p:spPr>
        <p:txBody>
          <a:bodyPr/>
          <a:lstStyle/>
          <a:p>
            <a:r>
              <a:rPr lang="en-GB" dirty="0" smtClean="0"/>
              <a:t>The Engineers numbers must increase – generating the actual value</a:t>
            </a:r>
            <a:endParaRPr lang="en-GB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Hire Engineers – but not only</a:t>
            </a:r>
            <a:br>
              <a:rPr lang="en-GB" dirty="0" smtClean="0"/>
            </a:br>
            <a:r>
              <a:rPr lang="en-GB" dirty="0">
                <a:solidFill>
                  <a:srgbClr val="A8A8A7"/>
                </a:solidFill>
              </a:rPr>
              <a:t>Balance </a:t>
            </a:r>
          </a:p>
        </p:txBody>
      </p:sp>
    </p:spTree>
    <p:extLst>
      <p:ext uri="{BB962C8B-B14F-4D97-AF65-F5344CB8AC3E}">
        <p14:creationId xmlns:p14="http://schemas.microsoft.com/office/powerpoint/2010/main" val="208011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16" y="2060848"/>
            <a:ext cx="3564000" cy="237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2925208"/>
            <a:ext cx="3562208" cy="2376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16" y="3786175"/>
            <a:ext cx="3564000" cy="2376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5750" y="1412875"/>
            <a:ext cx="3595449" cy="4752975"/>
          </a:xfrm>
        </p:spPr>
        <p:txBody>
          <a:bodyPr/>
          <a:lstStyle/>
          <a:p>
            <a:r>
              <a:rPr lang="en-GB" dirty="0" smtClean="0"/>
              <a:t>What is the ultimate goal?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271434" y="1412875"/>
            <a:ext cx="3649133" cy="4752975"/>
          </a:xfrm>
        </p:spPr>
        <p:txBody>
          <a:bodyPr/>
          <a:lstStyle/>
          <a:p>
            <a:r>
              <a:rPr lang="en-GB" dirty="0" smtClean="0"/>
              <a:t>Keep diverse ideas and </a:t>
            </a:r>
            <a:r>
              <a:rPr lang="en-GB" dirty="0" err="1" smtClean="0"/>
              <a:t>mindsets</a:t>
            </a:r>
            <a:r>
              <a:rPr lang="en-GB" dirty="0" smtClean="0"/>
              <a:t> at work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27200" y="1412875"/>
            <a:ext cx="3600451" cy="4752975"/>
          </a:xfrm>
        </p:spPr>
        <p:txBody>
          <a:bodyPr/>
          <a:lstStyle/>
          <a:p>
            <a:r>
              <a:rPr lang="en-GB" dirty="0" smtClean="0"/>
              <a:t>The Engineers numbers must increase – generating the actual value</a:t>
            </a:r>
            <a:endParaRPr lang="en-GB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Hire Engineers – but not only</a:t>
            </a:r>
            <a:br>
              <a:rPr lang="en-GB" dirty="0" smtClean="0"/>
            </a:br>
            <a:r>
              <a:rPr lang="en-GB" dirty="0">
                <a:solidFill>
                  <a:srgbClr val="A8A8A7"/>
                </a:solidFill>
              </a:rPr>
              <a:t>Balance </a:t>
            </a:r>
          </a:p>
        </p:txBody>
      </p:sp>
    </p:spTree>
    <p:extLst>
      <p:ext uri="{BB962C8B-B14F-4D97-AF65-F5344CB8AC3E}">
        <p14:creationId xmlns:p14="http://schemas.microsoft.com/office/powerpoint/2010/main" val="347856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-315416"/>
            <a:ext cx="12216680" cy="766509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023992" y="4220524"/>
            <a:ext cx="5731208" cy="194365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200" dirty="0" smtClean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192000" y="1411201"/>
            <a:ext cx="5544000" cy="4752975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GB" sz="1800" dirty="0"/>
          </a:p>
          <a:p>
            <a:endParaRPr lang="en-GB" sz="1800" dirty="0" smtClean="0"/>
          </a:p>
          <a:p>
            <a:endParaRPr lang="en-GB" sz="1800" dirty="0"/>
          </a:p>
          <a:p>
            <a:pPr marL="0" indent="0">
              <a:buNone/>
            </a:pPr>
            <a:r>
              <a:rPr lang="en-GB" sz="1800" dirty="0" smtClean="0"/>
              <a:t>    I’m </a:t>
            </a:r>
            <a:r>
              <a:rPr lang="en-GB" sz="1800" dirty="0"/>
              <a:t>really impressed with the way you guys have </a:t>
            </a:r>
            <a:r>
              <a:rPr lang="en-GB" sz="1800" dirty="0" smtClean="0"/>
              <a:t>replied </a:t>
            </a:r>
            <a:r>
              <a:rPr lang="en-GB" sz="1800" dirty="0"/>
              <a:t>to the survey </a:t>
            </a:r>
            <a:r>
              <a:rPr lang="en-GB" sz="1800" dirty="0" smtClean="0"/>
              <a:t>submissions</a:t>
            </a:r>
          </a:p>
          <a:p>
            <a:pPr marL="0" indent="0">
              <a:buNone/>
            </a:pPr>
            <a:r>
              <a:rPr lang="en-GB" sz="1800" dirty="0" smtClean="0"/>
              <a:t>     -- Finnbar Cunningham</a:t>
            </a:r>
          </a:p>
          <a:p>
            <a:pPr marL="0" indent="0">
              <a:buNone/>
            </a:pPr>
            <a:r>
              <a:rPr lang="en-GB" sz="1800" dirty="0"/>
              <a:t>	</a:t>
            </a:r>
            <a:r>
              <a:rPr lang="en-GB" sz="1800" dirty="0" smtClean="0"/>
              <a:t>Head of Grid Computing</a:t>
            </a:r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    The </a:t>
            </a:r>
            <a:r>
              <a:rPr lang="en-US" sz="1800" dirty="0"/>
              <a:t>DevOps Program has served to ingrain a common set of goals across Credit Suisse </a:t>
            </a:r>
            <a:r>
              <a:rPr lang="en-US" sz="1800" dirty="0" smtClean="0"/>
              <a:t>IT, while igniting </a:t>
            </a:r>
            <a:r>
              <a:rPr lang="en-US" sz="1800" dirty="0"/>
              <a:t>a transformational shift in our </a:t>
            </a:r>
            <a:r>
              <a:rPr lang="en-US" sz="1800" dirty="0" err="1"/>
              <a:t>organisational</a:t>
            </a:r>
            <a:r>
              <a:rPr lang="en-US" sz="1800" dirty="0"/>
              <a:t> culture </a:t>
            </a:r>
            <a:r>
              <a:rPr lang="en-US" sz="1800" dirty="0" smtClean="0"/>
              <a:t>and mindset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  -- Laura Barrowman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Group CIO</a:t>
            </a:r>
            <a:endParaRPr lang="en-GB" sz="18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31800" y="1411201"/>
            <a:ext cx="5520267" cy="475297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    </a:t>
            </a:r>
            <a:r>
              <a:rPr lang="en-US" sz="1800" dirty="0">
                <a:solidFill>
                  <a:schemeClr val="bg1"/>
                </a:solidFill>
              </a:rPr>
              <a:t>Andrea has been closely integrated in the Credit Suisse DevOps initiative and has helped drive this transformation and to achieve meaningful results; especially in Zurich and on cultural efforts    </a:t>
            </a:r>
            <a:endParaRPr lang="en-US" sz="18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     -- </a:t>
            </a:r>
            <a:r>
              <a:rPr lang="en-US" sz="1800" dirty="0">
                <a:solidFill>
                  <a:schemeClr val="bg1"/>
                </a:solidFill>
              </a:rPr>
              <a:t>Stephan Hug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 smtClean="0">
                <a:solidFill>
                  <a:schemeClr val="bg1"/>
                </a:solidFill>
              </a:rPr>
              <a:t>Head of IT Strategy &amp; Architecture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    Thanks </a:t>
            </a:r>
            <a:r>
              <a:rPr lang="en-US" sz="1800" dirty="0">
                <a:solidFill>
                  <a:schemeClr val="bg1"/>
                </a:solidFill>
              </a:rPr>
              <a:t>for your excellent </a:t>
            </a:r>
            <a:r>
              <a:rPr lang="en-US" sz="1800" dirty="0" smtClean="0">
                <a:solidFill>
                  <a:schemeClr val="bg1"/>
                </a:solidFill>
              </a:rPr>
              <a:t>presentation, Duncan. </a:t>
            </a:r>
            <a:r>
              <a:rPr lang="en-US" sz="1800" dirty="0">
                <a:solidFill>
                  <a:schemeClr val="bg1"/>
                </a:solidFill>
              </a:rPr>
              <a:t>Possibly the clearest and best articulated </a:t>
            </a:r>
            <a:r>
              <a:rPr lang="en-US" sz="1800" dirty="0" smtClean="0">
                <a:solidFill>
                  <a:schemeClr val="bg1"/>
                </a:solidFill>
              </a:rPr>
              <a:t>I’ve </a:t>
            </a:r>
            <a:r>
              <a:rPr lang="en-US" sz="1800" dirty="0">
                <a:solidFill>
                  <a:schemeClr val="bg1"/>
                </a:solidFill>
              </a:rPr>
              <a:t>heard in the last year or two on this </a:t>
            </a:r>
            <a:r>
              <a:rPr lang="en-US" sz="1800" dirty="0" smtClean="0">
                <a:solidFill>
                  <a:schemeClr val="bg1"/>
                </a:solidFill>
              </a:rPr>
              <a:t>topic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     -- </a:t>
            </a:r>
            <a:r>
              <a:rPr lang="en-US" sz="1800" dirty="0">
                <a:solidFill>
                  <a:schemeClr val="bg1"/>
                </a:solidFill>
              </a:rPr>
              <a:t>John </a:t>
            </a:r>
            <a:r>
              <a:rPr lang="en-US" sz="1800" dirty="0" smtClean="0">
                <a:solidFill>
                  <a:schemeClr val="bg1"/>
                </a:solidFill>
              </a:rPr>
              <a:t>Burns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1800" dirty="0" smtClean="0">
                <a:solidFill>
                  <a:schemeClr val="bg1"/>
                </a:solidFill>
              </a:rPr>
              <a:t>Head </a:t>
            </a:r>
            <a:r>
              <a:rPr lang="en-US" sz="1800" dirty="0">
                <a:solidFill>
                  <a:schemeClr val="bg1"/>
                </a:solidFill>
              </a:rPr>
              <a:t>of IT Global Site Strategy &amp; Delivery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Impact</a:t>
            </a: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rgbClr val="A8A8A7"/>
                </a:solidFill>
              </a:rPr>
              <a:t>Balance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1800" y="1101840"/>
            <a:ext cx="1368069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6600" dirty="0" smtClean="0"/>
              <a:t>“</a:t>
            </a:r>
            <a:endParaRPr lang="en-GB" sz="4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960096" y="5052920"/>
            <a:ext cx="1368069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6600" dirty="0" smtClean="0"/>
              <a:t>”</a:t>
            </a:r>
            <a:endParaRPr lang="en-GB" sz="4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31800" y="3573016"/>
            <a:ext cx="1368069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6600" dirty="0" smtClean="0"/>
              <a:t>“</a:t>
            </a:r>
            <a:endParaRPr lang="en-GB" sz="40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192000" y="2204864"/>
            <a:ext cx="1368069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6600" dirty="0" smtClean="0"/>
              <a:t>“</a:t>
            </a:r>
            <a:endParaRPr lang="en-GB" sz="40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6192000" y="4141529"/>
            <a:ext cx="1368069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6600" smtClean="0"/>
              <a:t>“</a:t>
            </a:r>
            <a:endParaRPr lang="en-GB" sz="40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063635" y="2053297"/>
            <a:ext cx="1368069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6600" dirty="0" smtClean="0"/>
              <a:t>”</a:t>
            </a:r>
            <a:endParaRPr lang="en-GB" sz="40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2207651" y="4220524"/>
            <a:ext cx="1368069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6600" dirty="0" smtClean="0"/>
              <a:t>”</a:t>
            </a:r>
            <a:endParaRPr lang="en-GB" sz="40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8544355" y="2591905"/>
            <a:ext cx="1368069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6600" dirty="0" smtClean="0"/>
              <a:t>”</a:t>
            </a:r>
            <a:endParaRPr lang="en-GB" sz="4000" dirty="0" smtClean="0"/>
          </a:p>
        </p:txBody>
      </p:sp>
    </p:spTree>
    <p:extLst>
      <p:ext uri="{BB962C8B-B14F-4D97-AF65-F5344CB8AC3E}">
        <p14:creationId xmlns:p14="http://schemas.microsoft.com/office/powerpoint/2010/main" val="1011370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3065" y="1412776"/>
            <a:ext cx="8128934" cy="475307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More Mountains to Climb</a:t>
            </a:r>
            <a:br>
              <a:rPr lang="en-GB" dirty="0" smtClean="0"/>
            </a:br>
            <a:r>
              <a:rPr lang="en-GB" dirty="0" smtClean="0">
                <a:solidFill>
                  <a:srgbClr val="A8A8A7"/>
                </a:solidFill>
              </a:rPr>
              <a:t>The journey continues</a:t>
            </a:r>
            <a:endParaRPr lang="en-GB" dirty="0">
              <a:solidFill>
                <a:srgbClr val="A8A8A7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2536" y="1412776"/>
            <a:ext cx="3359944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indent="-180000">
              <a:buFont typeface="Wingdings" panose="05000000000000000000" pitchFamily="2" charset="2"/>
              <a:buChar char="§"/>
            </a:pPr>
            <a:r>
              <a:rPr lang="en-GB" dirty="0" smtClean="0"/>
              <a:t>How do you keep focus on core engineering activities over context?</a:t>
            </a:r>
          </a:p>
          <a:p>
            <a:pPr marL="180000" indent="-180000">
              <a:buFont typeface="Wingdings" panose="05000000000000000000" pitchFamily="2" charset="2"/>
              <a:buChar char="§"/>
            </a:pPr>
            <a:endParaRPr lang="en-GB" dirty="0"/>
          </a:p>
          <a:p>
            <a:pPr marL="180000" indent="-180000"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180000" indent="-180000">
              <a:buFont typeface="Wingdings" panose="05000000000000000000" pitchFamily="2" charset="2"/>
              <a:buChar char="§"/>
            </a:pPr>
            <a:r>
              <a:rPr lang="en-GB" dirty="0" smtClean="0"/>
              <a:t>How do you talk about happiness in your organisation?</a:t>
            </a:r>
          </a:p>
          <a:p>
            <a:pPr marL="180000" indent="-180000"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180000" indent="-180000">
              <a:buFont typeface="Wingdings" panose="05000000000000000000" pitchFamily="2" charset="2"/>
              <a:buChar char="§"/>
            </a:pPr>
            <a:endParaRPr lang="en-GB" dirty="0"/>
          </a:p>
          <a:p>
            <a:pPr marL="180000" indent="-180000">
              <a:buFont typeface="Wingdings" panose="05000000000000000000" pitchFamily="2" charset="2"/>
              <a:buChar char="§"/>
            </a:pPr>
            <a:r>
              <a:rPr lang="en-GB" dirty="0" smtClean="0"/>
              <a:t>How </a:t>
            </a:r>
            <a:r>
              <a:rPr lang="en-GB" dirty="0" smtClean="0"/>
              <a:t>do you </a:t>
            </a:r>
            <a:r>
              <a:rPr lang="en-GB" dirty="0" smtClean="0"/>
              <a:t>test whether the message is reaching through the whole company?</a:t>
            </a:r>
          </a:p>
        </p:txBody>
      </p:sp>
    </p:spTree>
    <p:extLst>
      <p:ext uri="{BB962C8B-B14F-4D97-AF65-F5344CB8AC3E}">
        <p14:creationId xmlns:p14="http://schemas.microsoft.com/office/powerpoint/2010/main" val="214557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27200" y="1412875"/>
            <a:ext cx="3868600" cy="475297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Key </a:t>
            </a:r>
            <a:r>
              <a:rPr lang="en-US" b="1" dirty="0"/>
              <a:t>figures (as of end-2019)</a:t>
            </a:r>
          </a:p>
          <a:p>
            <a:r>
              <a:rPr lang="en-US" dirty="0" smtClean="0"/>
              <a:t>47860 employees</a:t>
            </a:r>
            <a:endParaRPr lang="en-US" dirty="0"/>
          </a:p>
          <a:p>
            <a:r>
              <a:rPr lang="en-US" dirty="0" smtClean="0"/>
              <a:t>3540 relationship </a:t>
            </a:r>
            <a:r>
              <a:rPr lang="en-US" dirty="0"/>
              <a:t>managers globally</a:t>
            </a:r>
          </a:p>
          <a:p>
            <a:r>
              <a:rPr lang="en-US" dirty="0" smtClean="0"/>
              <a:t>1507 </a:t>
            </a:r>
            <a:r>
              <a:rPr lang="en-US" dirty="0" err="1" smtClean="0"/>
              <a:t>bn</a:t>
            </a:r>
            <a:r>
              <a:rPr lang="en-US" dirty="0" smtClean="0"/>
              <a:t> CHF Assets under Management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We serve our clients through three regionally focused divisions: </a:t>
            </a:r>
            <a:endParaRPr lang="en-US" dirty="0" smtClean="0"/>
          </a:p>
          <a:p>
            <a:r>
              <a:rPr lang="en-US" dirty="0" smtClean="0"/>
              <a:t>Swiss </a:t>
            </a:r>
            <a:r>
              <a:rPr lang="en-US" dirty="0"/>
              <a:t>Universal </a:t>
            </a:r>
            <a:r>
              <a:rPr lang="en-US" dirty="0" smtClean="0"/>
              <a:t>Bank</a:t>
            </a:r>
          </a:p>
          <a:p>
            <a:r>
              <a:rPr lang="en-US" dirty="0" smtClean="0"/>
              <a:t>International </a:t>
            </a:r>
            <a:r>
              <a:rPr lang="en-US" dirty="0"/>
              <a:t>Wealth </a:t>
            </a:r>
            <a:r>
              <a:rPr lang="en-US" dirty="0" smtClean="0"/>
              <a:t>Management</a:t>
            </a:r>
          </a:p>
          <a:p>
            <a:r>
              <a:rPr lang="en-US" dirty="0" smtClean="0"/>
              <a:t>Asia Pacific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These </a:t>
            </a:r>
            <a:r>
              <a:rPr lang="en-US" dirty="0"/>
              <a:t>regional businesses are supported by two other divisions specializing in investment banking </a:t>
            </a:r>
            <a:r>
              <a:rPr lang="en-US" dirty="0" smtClean="0"/>
              <a:t>capabilities:</a:t>
            </a:r>
          </a:p>
          <a:p>
            <a:r>
              <a:rPr lang="en-US" dirty="0" smtClean="0"/>
              <a:t>Global Markets</a:t>
            </a:r>
          </a:p>
          <a:p>
            <a:r>
              <a:rPr lang="en-US" dirty="0" smtClean="0"/>
              <a:t>Investment </a:t>
            </a:r>
            <a:r>
              <a:rPr lang="en-US" dirty="0"/>
              <a:t>Banking &amp; Capital </a:t>
            </a:r>
            <a:r>
              <a:rPr lang="en-US" dirty="0" smtClean="0"/>
              <a:t>Markets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Credit Suisse</a:t>
            </a:r>
            <a:br>
              <a:rPr lang="en-GB" dirty="0" smtClean="0"/>
            </a:br>
            <a:r>
              <a:rPr lang="en-GB" dirty="0" smtClean="0">
                <a:solidFill>
                  <a:srgbClr val="A8A8A7"/>
                </a:solidFill>
              </a:rPr>
              <a:t>Founded 1856</a:t>
            </a:r>
            <a:endParaRPr lang="en-GB" dirty="0">
              <a:solidFill>
                <a:srgbClr val="A8A8A7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5800" y="1412776"/>
            <a:ext cx="792088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63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Meet the Speakers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rgbClr val="A8A8A7"/>
                </a:solidFill>
              </a:rPr>
              <a:t>Andrea &amp; Duncan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412776"/>
            <a:ext cx="2286249" cy="3429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412090"/>
            <a:ext cx="2286000" cy="34286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71664" y="2249238"/>
            <a:ext cx="2430016" cy="17543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b="1" dirty="0" smtClean="0"/>
              <a:t>Andrea Hausmann</a:t>
            </a:r>
            <a:endParaRPr lang="de-CH" sz="1200" b="1" dirty="0" smtClean="0"/>
          </a:p>
          <a:p>
            <a:r>
              <a:rPr lang="de-CH" sz="1600" dirty="0" smtClean="0"/>
              <a:t>Head </a:t>
            </a:r>
            <a:r>
              <a:rPr lang="de-CH" sz="1600" dirty="0" err="1" smtClean="0"/>
              <a:t>of</a:t>
            </a:r>
            <a:r>
              <a:rPr lang="de-CH" sz="1600" dirty="0" smtClean="0"/>
              <a:t> Program Strategy &amp; Engagement </a:t>
            </a:r>
          </a:p>
          <a:p>
            <a:endParaRPr lang="de-CH" sz="1600" dirty="0"/>
          </a:p>
          <a:p>
            <a:r>
              <a:rPr lang="de-CH" sz="1600" dirty="0" smtClean="0"/>
              <a:t>DevOps &amp; Development Practices Group, IT S&amp;A, </a:t>
            </a:r>
            <a:r>
              <a:rPr lang="de-CH" sz="1600" dirty="0" err="1" smtClean="0"/>
              <a:t>Credit</a:t>
            </a:r>
            <a:r>
              <a:rPr lang="de-CH" sz="1600" dirty="0" smtClean="0"/>
              <a:t> Suisse</a:t>
            </a:r>
            <a:endParaRPr lang="en-US" sz="16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845184" y="2250113"/>
            <a:ext cx="2430016" cy="17543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b="1" dirty="0" smtClean="0"/>
              <a:t>Duncan Lawie</a:t>
            </a:r>
          </a:p>
          <a:p>
            <a:r>
              <a:rPr lang="de-CH" sz="1600" dirty="0" smtClean="0"/>
              <a:t>Head </a:t>
            </a:r>
            <a:r>
              <a:rPr lang="de-CH" sz="1600" dirty="0" err="1" smtClean="0"/>
              <a:t>of</a:t>
            </a:r>
            <a:r>
              <a:rPr lang="de-CH" sz="1600" dirty="0" smtClean="0"/>
              <a:t> Strategy &amp; </a:t>
            </a:r>
            <a:r>
              <a:rPr lang="de-CH" sz="1600" dirty="0" err="1" smtClean="0"/>
              <a:t>Governance</a:t>
            </a:r>
            <a:endParaRPr lang="de-CH" sz="1600" dirty="0" smtClean="0"/>
          </a:p>
          <a:p>
            <a:endParaRPr lang="de-CH" sz="1600" dirty="0"/>
          </a:p>
          <a:p>
            <a:r>
              <a:rPr lang="de-CH" sz="1600" dirty="0" smtClean="0"/>
              <a:t>DevOps </a:t>
            </a:r>
            <a:r>
              <a:rPr lang="de-CH" sz="1600" dirty="0"/>
              <a:t>&amp; Development Practices Group, IT S&amp;A, </a:t>
            </a:r>
            <a:r>
              <a:rPr lang="de-CH" sz="1600" dirty="0" err="1"/>
              <a:t>Credit</a:t>
            </a:r>
            <a:r>
              <a:rPr lang="de-CH" sz="1600" dirty="0"/>
              <a:t> Suisse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93896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35063" y="1412875"/>
            <a:ext cx="3600451" cy="4752975"/>
          </a:xfrm>
        </p:spPr>
        <p:txBody>
          <a:bodyPr/>
          <a:lstStyle/>
          <a:p>
            <a:r>
              <a:rPr lang="en-GB" dirty="0" smtClean="0"/>
              <a:t>Beautiful newly reopened bar in Swiss mountain village Zermatt</a:t>
            </a:r>
            <a:endParaRPr lang="en-GB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Working at a Bar</a:t>
            </a:r>
            <a:br>
              <a:rPr lang="en-GB" dirty="0" smtClean="0"/>
            </a:br>
            <a:r>
              <a:rPr lang="en-GB" dirty="0" smtClean="0">
                <a:solidFill>
                  <a:srgbClr val="A8A8A7"/>
                </a:solidFill>
              </a:rPr>
              <a:t>Tools, Tools, Tools</a:t>
            </a:r>
            <a:endParaRPr lang="en-GB" dirty="0">
              <a:solidFill>
                <a:srgbClr val="A8A8A7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88" y="2061112"/>
            <a:ext cx="3564000" cy="2376000"/>
          </a:xfrm>
          <a:prstGeom prst="rect">
            <a:avLst/>
          </a:prstGeom>
        </p:spPr>
      </p:pic>
      <p:sp>
        <p:nvSpPr>
          <p:cNvPr id="16" name="Footer"/>
          <p:cNvSpPr>
            <a:spLocks noGrp="1"/>
          </p:cNvSpPr>
          <p:nvPr>
            <p:ph type="ftr" sz="quarter" idx="4294967295"/>
          </p:nvPr>
        </p:nvSpPr>
        <p:spPr bwMode="gray">
          <a:xfrm>
            <a:off x="2068800" y="6534000"/>
            <a:ext cx="71472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CREDIT SUISSE AG, IT Strategy &amp; Architecture, Andrea Hausmann &amp; Duncan Lawie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11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271434" y="1412875"/>
            <a:ext cx="3649133" cy="4752975"/>
          </a:xfrm>
        </p:spPr>
        <p:txBody>
          <a:bodyPr/>
          <a:lstStyle/>
          <a:p>
            <a:r>
              <a:rPr lang="en-GB" dirty="0"/>
              <a:t>Tools: Which one to buy?</a:t>
            </a:r>
          </a:p>
          <a:p>
            <a:pPr lvl="1"/>
            <a:r>
              <a:rPr lang="en-GB" dirty="0"/>
              <a:t>Stability</a:t>
            </a:r>
          </a:p>
          <a:p>
            <a:pPr lvl="1"/>
            <a:r>
              <a:rPr lang="en-GB" dirty="0" smtClean="0"/>
              <a:t>Sustainability</a:t>
            </a:r>
            <a:endParaRPr lang="en-GB" dirty="0"/>
          </a:p>
          <a:p>
            <a:pPr lvl="1"/>
            <a:r>
              <a:rPr lang="en-GB" dirty="0"/>
              <a:t>Ease of Usage</a:t>
            </a:r>
          </a:p>
          <a:p>
            <a:pPr lvl="1"/>
            <a:r>
              <a:rPr lang="en-GB" dirty="0"/>
              <a:t>Speed</a:t>
            </a:r>
          </a:p>
          <a:p>
            <a:pPr lvl="1"/>
            <a:r>
              <a:rPr lang="en-GB" dirty="0"/>
              <a:t>…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35063" y="1412875"/>
            <a:ext cx="3600451" cy="4752975"/>
          </a:xfrm>
        </p:spPr>
        <p:txBody>
          <a:bodyPr/>
          <a:lstStyle/>
          <a:p>
            <a:r>
              <a:rPr lang="en-GB" dirty="0" smtClean="0"/>
              <a:t>Beautiful newly reopened bar in Swiss mountain village Zermatt</a:t>
            </a:r>
            <a:endParaRPr lang="en-GB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Working at a Bar</a:t>
            </a:r>
            <a:br>
              <a:rPr lang="en-GB" dirty="0" smtClean="0"/>
            </a:br>
            <a:r>
              <a:rPr lang="en-GB" dirty="0" smtClean="0">
                <a:solidFill>
                  <a:srgbClr val="A8A8A7"/>
                </a:solidFill>
              </a:rPr>
              <a:t>Tools, Tools, Tools</a:t>
            </a:r>
            <a:endParaRPr lang="en-GB" dirty="0">
              <a:solidFill>
                <a:srgbClr val="A8A8A7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88" y="2061112"/>
            <a:ext cx="3564000" cy="237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000" y="2925208"/>
            <a:ext cx="3564000" cy="2376000"/>
          </a:xfrm>
          <a:prstGeom prst="rect">
            <a:avLst/>
          </a:prstGeom>
        </p:spPr>
      </p:pic>
      <p:sp>
        <p:nvSpPr>
          <p:cNvPr id="16" name="Footer"/>
          <p:cNvSpPr>
            <a:spLocks noGrp="1"/>
          </p:cNvSpPr>
          <p:nvPr>
            <p:ph type="ftr" sz="quarter" idx="4294967295"/>
          </p:nvPr>
        </p:nvSpPr>
        <p:spPr bwMode="gray">
          <a:xfrm>
            <a:off x="2068800" y="6534000"/>
            <a:ext cx="71472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CREDIT SUISSE AG, IT Strategy &amp; Architecture, Andrea Hausmann &amp; Duncan Lawie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11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5750" y="1412875"/>
            <a:ext cx="3595449" cy="4752975"/>
          </a:xfrm>
        </p:spPr>
        <p:txBody>
          <a:bodyPr/>
          <a:lstStyle/>
          <a:p>
            <a:r>
              <a:rPr lang="en-GB" dirty="0" smtClean="0"/>
              <a:t>Providing </a:t>
            </a:r>
            <a:r>
              <a:rPr lang="en-GB" dirty="0"/>
              <a:t>best service to customer, while having a great time!</a:t>
            </a:r>
          </a:p>
          <a:p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271434" y="1412875"/>
            <a:ext cx="3649133" cy="4752975"/>
          </a:xfrm>
        </p:spPr>
        <p:txBody>
          <a:bodyPr/>
          <a:lstStyle/>
          <a:p>
            <a:r>
              <a:rPr lang="en-GB" dirty="0"/>
              <a:t>Tools: Which one to buy?</a:t>
            </a:r>
          </a:p>
          <a:p>
            <a:pPr lvl="1"/>
            <a:r>
              <a:rPr lang="en-GB" dirty="0"/>
              <a:t>Stability</a:t>
            </a:r>
          </a:p>
          <a:p>
            <a:pPr lvl="1"/>
            <a:r>
              <a:rPr lang="en-GB" dirty="0" smtClean="0"/>
              <a:t>Sustainability</a:t>
            </a:r>
            <a:endParaRPr lang="en-GB" dirty="0"/>
          </a:p>
          <a:p>
            <a:pPr lvl="1"/>
            <a:r>
              <a:rPr lang="en-GB" dirty="0"/>
              <a:t>Ease of Usage</a:t>
            </a:r>
          </a:p>
          <a:p>
            <a:pPr lvl="1"/>
            <a:r>
              <a:rPr lang="en-GB" dirty="0"/>
              <a:t>Speed</a:t>
            </a:r>
          </a:p>
          <a:p>
            <a:pPr lvl="1"/>
            <a:r>
              <a:rPr lang="en-GB" dirty="0"/>
              <a:t>…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35063" y="1412875"/>
            <a:ext cx="3600451" cy="4752975"/>
          </a:xfrm>
        </p:spPr>
        <p:txBody>
          <a:bodyPr/>
          <a:lstStyle/>
          <a:p>
            <a:r>
              <a:rPr lang="en-GB" dirty="0" smtClean="0"/>
              <a:t>Beautiful newly reopened bar in Swiss mountain village Zermatt</a:t>
            </a:r>
            <a:endParaRPr lang="en-GB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Working at a Bar</a:t>
            </a:r>
            <a:br>
              <a:rPr lang="en-GB" dirty="0" smtClean="0"/>
            </a:br>
            <a:r>
              <a:rPr lang="en-GB" dirty="0" smtClean="0">
                <a:solidFill>
                  <a:srgbClr val="A8A8A7"/>
                </a:solidFill>
              </a:rPr>
              <a:t>Tools, Tools, Tools</a:t>
            </a:r>
            <a:endParaRPr lang="en-GB" dirty="0">
              <a:solidFill>
                <a:srgbClr val="A8A8A7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88" y="2061112"/>
            <a:ext cx="3564000" cy="237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000" y="2925208"/>
            <a:ext cx="3564000" cy="237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474" y="3789304"/>
            <a:ext cx="3564000" cy="2376000"/>
          </a:xfrm>
          <a:prstGeom prst="rect">
            <a:avLst/>
          </a:prstGeom>
        </p:spPr>
      </p:pic>
      <p:sp>
        <p:nvSpPr>
          <p:cNvPr id="16" name="Footer"/>
          <p:cNvSpPr>
            <a:spLocks noGrp="1"/>
          </p:cNvSpPr>
          <p:nvPr>
            <p:ph type="ftr" sz="quarter" idx="4294967295"/>
          </p:nvPr>
        </p:nvSpPr>
        <p:spPr bwMode="gray">
          <a:xfrm>
            <a:off x="2068800" y="6534000"/>
            <a:ext cx="71472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CREDIT SUISSE AG, IT Strategy &amp; Architecture, Andrea Hausmann &amp; Duncan Lawie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36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35237" y="1412875"/>
            <a:ext cx="3600451" cy="4752975"/>
          </a:xfrm>
        </p:spPr>
        <p:txBody>
          <a:bodyPr/>
          <a:lstStyle/>
          <a:p>
            <a:r>
              <a:rPr lang="en-GB" dirty="0" smtClean="0"/>
              <a:t>Graduated in Business Mathematics from university</a:t>
            </a:r>
            <a:endParaRPr lang="en-GB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Crunching Numbers</a:t>
            </a:r>
            <a:br>
              <a:rPr lang="en-GB" dirty="0" smtClean="0"/>
            </a:br>
            <a:r>
              <a:rPr lang="en-GB" dirty="0">
                <a:solidFill>
                  <a:srgbClr val="A8A8A7"/>
                </a:solidFill>
              </a:rPr>
              <a:t>Tools, Tools, Tools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88" y="2060848"/>
            <a:ext cx="3564348" cy="23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4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June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CREDIT SUISSE AG, IT Strategy &amp; Architecture, Andrea Hausmann &amp; Duncan Lawie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277055" y="1412875"/>
            <a:ext cx="3649133" cy="4752975"/>
          </a:xfrm>
        </p:spPr>
        <p:txBody>
          <a:bodyPr/>
          <a:lstStyle/>
          <a:p>
            <a:r>
              <a:rPr lang="en-GB" dirty="0"/>
              <a:t>Tools: </a:t>
            </a:r>
            <a:r>
              <a:rPr lang="en-GB" dirty="0" smtClean="0"/>
              <a:t>How </a:t>
            </a:r>
            <a:r>
              <a:rPr lang="en-GB" dirty="0"/>
              <a:t>to </a:t>
            </a:r>
            <a:r>
              <a:rPr lang="en-GB" dirty="0" smtClean="0"/>
              <a:t>visualize the insights?</a:t>
            </a:r>
            <a:endParaRPr lang="en-GB" dirty="0"/>
          </a:p>
          <a:p>
            <a:pPr lvl="1"/>
            <a:r>
              <a:rPr lang="en-GB" dirty="0"/>
              <a:t>Stability</a:t>
            </a:r>
          </a:p>
          <a:p>
            <a:pPr lvl="1"/>
            <a:r>
              <a:rPr lang="en-GB" dirty="0"/>
              <a:t>Sustainability</a:t>
            </a:r>
          </a:p>
          <a:p>
            <a:pPr lvl="1"/>
            <a:r>
              <a:rPr lang="en-GB" dirty="0"/>
              <a:t>Ease of Usage</a:t>
            </a:r>
          </a:p>
          <a:p>
            <a:pPr lvl="1"/>
            <a:r>
              <a:rPr lang="en-GB" dirty="0"/>
              <a:t>Speed</a:t>
            </a:r>
          </a:p>
          <a:p>
            <a:pPr lvl="1"/>
            <a:r>
              <a:rPr lang="en-GB" dirty="0"/>
              <a:t>…</a:t>
            </a:r>
          </a:p>
          <a:p>
            <a:pPr lvl="1"/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35237" y="1412875"/>
            <a:ext cx="3600451" cy="4752975"/>
          </a:xfrm>
        </p:spPr>
        <p:txBody>
          <a:bodyPr/>
          <a:lstStyle/>
          <a:p>
            <a:r>
              <a:rPr lang="en-GB" dirty="0" smtClean="0"/>
              <a:t>Graduated in Business Mathematics from university</a:t>
            </a:r>
            <a:endParaRPr lang="en-GB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Crunching Numbers</a:t>
            </a:r>
            <a:br>
              <a:rPr lang="en-GB" dirty="0" smtClean="0"/>
            </a:br>
            <a:r>
              <a:rPr lang="en-GB" dirty="0">
                <a:solidFill>
                  <a:srgbClr val="A8A8A7"/>
                </a:solidFill>
              </a:rPr>
              <a:t>Tools, Tools, Tools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88" y="2060848"/>
            <a:ext cx="3564348" cy="237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621" y="2925208"/>
            <a:ext cx="3564000" cy="23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7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IscUb25SACZE7nYLB4aN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lank">
  <a:themeElements>
    <a:clrScheme name="New Brand">
      <a:dk1>
        <a:sysClr val="windowText" lastClr="000000"/>
      </a:dk1>
      <a:lt1>
        <a:sysClr val="window" lastClr="FFFFFF"/>
      </a:lt1>
      <a:dk2>
        <a:srgbClr val="7F7F7F"/>
      </a:dk2>
      <a:lt2>
        <a:srgbClr val="E7E8E9"/>
      </a:lt2>
      <a:accent1>
        <a:srgbClr val="0072CE"/>
      </a:accent1>
      <a:accent2>
        <a:srgbClr val="78C043"/>
      </a:accent2>
      <a:accent3>
        <a:srgbClr val="865BBC"/>
      </a:accent3>
      <a:accent4>
        <a:srgbClr val="00B2AC"/>
      </a:accent4>
      <a:accent5>
        <a:srgbClr val="DA0C6F"/>
      </a:accent5>
      <a:accent6>
        <a:srgbClr val="FFFFFF"/>
      </a:accent6>
      <a:hlink>
        <a:srgbClr val="000000"/>
      </a:hlink>
      <a:folHlink>
        <a:srgbClr val="000000"/>
      </a:folHlink>
    </a:clrScheme>
    <a:fontScheme name="Custom 1">
      <a:majorFont>
        <a:latin typeface="Credit Suisse Headline"/>
        <a:ea typeface=""/>
        <a:cs typeface=""/>
      </a:majorFont>
      <a:minorFont>
        <a:latin typeface="Credit Suisse Type 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2CE"/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2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>
          <a:buFont typeface="Wingdings" panose="05000000000000000000" pitchFamily="2" charset="2"/>
          <a:buChar char="§"/>
          <a:defRPr sz="1200" dirty="0" smtClean="0"/>
        </a:defPPr>
      </a:lstStyle>
    </a:txDef>
  </a:objectDefaults>
  <a:extraClrSchemeLst/>
  <a:custClrLst>
    <a:custClr name="Credit Suisse Blue">
      <a:srgbClr val="0072CE"/>
    </a:custClr>
    <a:custClr name="Credit Suisse Turquoise">
      <a:srgbClr val="00B2AC"/>
    </a:custClr>
    <a:custClr name="Credit Suisse Green">
      <a:srgbClr val="78C048"/>
    </a:custClr>
    <a:custClr name="Credit Suisse Purple">
      <a:srgbClr val="865BBC"/>
    </a:custClr>
    <a:custClr name="Credit Suisse Magenta">
      <a:srgbClr val="DA0C6F"/>
    </a:custClr>
    <a:custClr name="Credit Suisse Black">
      <a:srgbClr val="000000"/>
    </a:custClr>
    <a:custClr name="Credit Suisse Gray 3">
      <a:srgbClr val="DADADA"/>
    </a:custClr>
    <a:custClr name="White">
      <a:srgbClr val="FFFFFF"/>
    </a:custClr>
    <a:custClr name="White">
      <a:srgbClr val="FFFFFF"/>
    </a:custClr>
    <a:custClr name="RAG Green">
      <a:srgbClr val="008000"/>
    </a:custClr>
    <a:custClr name="Credit Suisse Dark Blue">
      <a:srgbClr val="003868"/>
    </a:custClr>
    <a:custClr name="Credit Suisse Dark Turquoise">
      <a:srgbClr val="005B66"/>
    </a:custClr>
    <a:custClr name="Credit Suisse Dark Green">
      <a:srgbClr val="00562A"/>
    </a:custClr>
    <a:custClr name="Credit Suisse Dark Purple">
      <a:srgbClr val="4C227C"/>
    </a:custClr>
    <a:custClr name="Credit Suisse Dark Magenta">
      <a:srgbClr val="7A004C"/>
    </a:custClr>
    <a:custClr name="Credit Suisse Gray 6">
      <a:srgbClr val="575756"/>
    </a:custClr>
    <a:custClr name="Credit Suisse Gray 2">
      <a:srgbClr val="E6E7E8"/>
    </a:custClr>
    <a:custClr name="White">
      <a:srgbClr val="FFFFFF"/>
    </a:custClr>
    <a:custClr name="White">
      <a:srgbClr val="FFFFFF"/>
    </a:custClr>
    <a:custClr name="RAG Red">
      <a:srgbClr val="D91E18"/>
    </a:custClr>
    <a:custClr name="Credit Suisse Mid Blue">
      <a:srgbClr val="004C97"/>
    </a:custClr>
    <a:custClr name="Credit Suisse Mid Turquoise">
      <a:srgbClr val="007D84"/>
    </a:custClr>
    <a:custClr name="Credit Suisse Mid Green">
      <a:srgbClr val="1F7C34"/>
    </a:custClr>
    <a:custClr name="Credit Suisse Mid Purple">
      <a:srgbClr val="633F9A"/>
    </a:custClr>
    <a:custClr name="Credit Suisse Mid Magenta">
      <a:srgbClr val="B4006E"/>
    </a:custClr>
    <a:custClr name="Credit Suisse Gray 5">
      <a:srgbClr val="7C7C7B"/>
    </a:custClr>
    <a:custClr name="Credit Suisse Gray 1">
      <a:srgbClr val="F1F2F2"/>
    </a:custClr>
    <a:custClr name="White">
      <a:srgbClr val="FFFFFF"/>
    </a:custClr>
    <a:custClr name="White">
      <a:srgbClr val="FFFFFF"/>
    </a:custClr>
    <a:custClr name="RAG Amber">
      <a:srgbClr val="FFB81C"/>
    </a:custClr>
    <a:custClr name="Credit Suisse Light Blue">
      <a:srgbClr val="ADC8E9"/>
    </a:custClr>
    <a:custClr name="Credit Suisse Light Turquoise">
      <a:srgbClr val="BFE5E2"/>
    </a:custClr>
    <a:custClr name="Credit Suisse Light Green">
      <a:srgbClr val="D5E9C1"/>
    </a:custClr>
    <a:custClr name="Credit Suisse Light Purple">
      <a:srgbClr val="D1C4E0"/>
    </a:custClr>
    <a:custClr name="Credit Suisse Light Magenta">
      <a:srgbClr val="F9C0CC"/>
    </a:custClr>
    <a:custClr name="Credit Suisse Gray 4">
      <a:srgbClr val="A8A8A7"/>
    </a:custClr>
    <a:custClr name="Credit Suisse 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</TotalTime>
  <Words>1362</Words>
  <Application>Microsoft Office PowerPoint</Application>
  <PresentationFormat>Widescreen</PresentationFormat>
  <Paragraphs>249</Paragraphs>
  <Slides>29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Credit Suisse Headline</vt:lpstr>
      <vt:lpstr>Credit Suisse Type Light</vt:lpstr>
      <vt:lpstr>Wingdings</vt:lpstr>
      <vt:lpstr>blank</vt:lpstr>
      <vt:lpstr>think-cell Slide</vt:lpstr>
      <vt:lpstr>PowerPoint Presentation</vt:lpstr>
      <vt:lpstr>DevOps Beyond the Tools DevOps Enterprise Summit London</vt:lpstr>
      <vt:lpstr>Credit Suisse Founded 1856</vt:lpstr>
      <vt:lpstr>Meet the Speakers Andrea &amp; Duncan</vt:lpstr>
      <vt:lpstr>Working at a Bar Tools, Tools, Tools</vt:lpstr>
      <vt:lpstr>Working at a Bar Tools, Tools, Tools</vt:lpstr>
      <vt:lpstr>Working at a Bar Tools, Tools, Tools</vt:lpstr>
      <vt:lpstr>Crunching Numbers Tools, Tools, Tools</vt:lpstr>
      <vt:lpstr>Crunching Numbers Tools, Tools, Tools</vt:lpstr>
      <vt:lpstr>Crunching Numbers Tools, Tools, Tools</vt:lpstr>
      <vt:lpstr>A DevOps Working Group People are People</vt:lpstr>
      <vt:lpstr>A DevOps Working Group People are People</vt:lpstr>
      <vt:lpstr>A DevOps Working Group People are People</vt:lpstr>
      <vt:lpstr>A DevOps Working Group People are People</vt:lpstr>
      <vt:lpstr>Power, Politics and Protection People are People</vt:lpstr>
      <vt:lpstr>Managing what you want to Measure People are People</vt:lpstr>
      <vt:lpstr>Learning how to Measure People are People</vt:lpstr>
      <vt:lpstr>A DevOps Satisfaction Survey People are People</vt:lpstr>
      <vt:lpstr>Central DevOps Toolchain for Credit Suisse Tools, Tools, Tools</vt:lpstr>
      <vt:lpstr>Central DevOps Toolchain for Credit Suisse Tools, Tools, Tools</vt:lpstr>
      <vt:lpstr>Central DevOps Toolchain for Credit Suisse Tools, Tools, Tools</vt:lpstr>
      <vt:lpstr>Individual, Team and Customer Goals Balance</vt:lpstr>
      <vt:lpstr>Individual, Team and Customer Goals Balance</vt:lpstr>
      <vt:lpstr>Individual, Team and Customer Goals Balance</vt:lpstr>
      <vt:lpstr>Hire Engineers – but not only Balance </vt:lpstr>
      <vt:lpstr>Hire Engineers – but not only Balance </vt:lpstr>
      <vt:lpstr>Hire Engineers – but not only Balance </vt:lpstr>
      <vt:lpstr>The Impact Balance</vt:lpstr>
      <vt:lpstr>More Mountains to Climb The journey continues</vt:lpstr>
    </vt:vector>
  </TitlesOfParts>
  <Company>Credit Suisse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Suisse Headline font 40 pt Add title line 2 Add subtitle</dc:title>
  <dc:creator>Lawie, Duncan (MLSB)</dc:creator>
  <cp:lastModifiedBy>Lawie, Duncan (MLSB)</cp:lastModifiedBy>
  <cp:revision>53</cp:revision>
  <dcterms:created xsi:type="dcterms:W3CDTF">2020-05-27T17:15:35Z</dcterms:created>
  <dcterms:modified xsi:type="dcterms:W3CDTF">2020-06-16T11:25:14Z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IQPDocumentId">
    <vt:lpwstr>d834b02a-1bdd-4641-998e-7843c391e48d</vt:lpwstr>
  </property>
  <property fmtid="{D5CDD505-2E9C-101B-9397-08002B2CF9AE}" pid="3" name="_NewReviewCycle">
    <vt:lpwstr/>
  </property>
  <property fmtid="{D5CDD505-2E9C-101B-9397-08002B2CF9AE}" pid="4" name="_SIProp12DataClass+304a34c9-5b17-4e2a-bdc3-dec6a43f35e7">
    <vt:lpwstr>v=1.2&gt;I=304a34c9-5b17-4e2a-bdc3-dec6a43f35e7&amp;N=Unrestricted&amp;V=1.3&amp;U=S-1-5-21-2278521704-3980307904-2497600207-98787&amp;D=Wanat%2c+Monika+(MCIZ+33)&amp;A=Associated&amp;H=False</vt:lpwstr>
  </property>
  <property fmtid="{D5CDD505-2E9C-101B-9397-08002B2CF9AE}" pid="5" name="Classification">
    <vt:lpwstr>Unrestricted</vt:lpwstr>
  </property>
</Properties>
</file>